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1671" r:id="rId2"/>
    <p:sldId id="1824" r:id="rId3"/>
    <p:sldId id="1952" r:id="rId4"/>
    <p:sldId id="1953" r:id="rId5"/>
    <p:sldId id="1801" r:id="rId6"/>
    <p:sldId id="1933" r:id="rId7"/>
    <p:sldId id="1917" r:id="rId8"/>
    <p:sldId id="1918" r:id="rId9"/>
    <p:sldId id="1919" r:id="rId10"/>
    <p:sldId id="1818" r:id="rId11"/>
    <p:sldId id="909" r:id="rId12"/>
    <p:sldId id="1921" r:id="rId13"/>
    <p:sldId id="1018" r:id="rId14"/>
    <p:sldId id="1077" r:id="rId15"/>
    <p:sldId id="1954" r:id="rId16"/>
    <p:sldId id="1951" r:id="rId17"/>
    <p:sldId id="1925" r:id="rId18"/>
    <p:sldId id="1944" r:id="rId19"/>
    <p:sldId id="1938" r:id="rId20"/>
    <p:sldId id="1945" r:id="rId21"/>
    <p:sldId id="1927" r:id="rId22"/>
    <p:sldId id="1955" r:id="rId23"/>
    <p:sldId id="1931" r:id="rId24"/>
    <p:sldId id="1950" r:id="rId25"/>
    <p:sldId id="1936" r:id="rId26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B8CB"/>
    <a:srgbClr val="3A2E92"/>
    <a:srgbClr val="929292"/>
    <a:srgbClr val="3B1A86"/>
    <a:srgbClr val="831980"/>
    <a:srgbClr val="424242"/>
    <a:srgbClr val="5E5E5E"/>
    <a:srgbClr val="11BDCF"/>
    <a:srgbClr val="3C1A86"/>
    <a:srgbClr val="B7C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97"/>
    <p:restoredTop sz="84607"/>
  </p:normalViewPr>
  <p:slideViewPr>
    <p:cSldViewPr snapToGrid="0">
      <p:cViewPr varScale="1">
        <p:scale>
          <a:sx n="112" d="100"/>
          <a:sy n="112" d="100"/>
        </p:scale>
        <p:origin x="20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D1E2A-33A6-AC43-AD35-33E7E65D8599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CCC55-9E37-8040-9A9B-B946B8E049AC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95179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AudzNDtNjHQ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hbr.org</a:t>
            </a:r>
            <a:r>
              <a:rPr lang="en-US" dirty="0"/>
              <a:t>/2025/03/5-pandemic-era-lessons-on-leading-through-drastic-change?ab=HP-hero-featured-1</a:t>
            </a:r>
            <a:br>
              <a:rPr lang="en-US" dirty="0"/>
            </a:br>
            <a:r>
              <a:rPr lang="en-US" dirty="0" err="1"/>
              <a:t>Marrioyt</a:t>
            </a:r>
            <a:r>
              <a:rPr lang="en-US" dirty="0"/>
              <a:t> speech CEO late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Arne_Sorenson</a:t>
            </a:r>
            <a:r>
              <a:rPr lang="en-US" dirty="0"/>
              <a:t>_(</a:t>
            </a:r>
            <a:r>
              <a:rPr lang="en-US" dirty="0" err="1"/>
              <a:t>hotel_executive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46ED8-CFF0-AF40-AA2D-F55C6C694D4F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4957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effectLst/>
                <a:latin typeface="Helvetica" pitchFamily="2" charset="0"/>
              </a:rPr>
              <a:t>Ameerika</a:t>
            </a:r>
            <a:r>
              <a:rPr lang="en-GB" dirty="0">
                <a:effectLst/>
                <a:latin typeface="Helvetica" pitchFamily="2" charset="0"/>
              </a:rPr>
              <a:t> </a:t>
            </a:r>
            <a:r>
              <a:rPr lang="en-GB" dirty="0" err="1">
                <a:effectLst/>
                <a:latin typeface="Helvetica" pitchFamily="2" charset="0"/>
              </a:rPr>
              <a:t>juhtimisteadlane</a:t>
            </a:r>
            <a:r>
              <a:rPr lang="en-GB" dirty="0">
                <a:effectLst/>
                <a:latin typeface="Helvetica" pitchFamily="2" charset="0"/>
              </a:rPr>
              <a:t>, -</a:t>
            </a:r>
            <a:r>
              <a:rPr lang="en-GB" dirty="0" err="1">
                <a:effectLst/>
                <a:latin typeface="Helvetica" pitchFamily="2" charset="0"/>
              </a:rPr>
              <a:t>konsultant</a:t>
            </a:r>
            <a:r>
              <a:rPr lang="en-GB" dirty="0">
                <a:effectLst/>
                <a:latin typeface="Helvetica" pitchFamily="2" charset="0"/>
              </a:rPr>
              <a:t> </a:t>
            </a:r>
            <a:r>
              <a:rPr lang="en-GB" dirty="0" err="1">
                <a:effectLst/>
                <a:latin typeface="Helvetica" pitchFamily="2" charset="0"/>
              </a:rPr>
              <a:t>ja</a:t>
            </a:r>
            <a:r>
              <a:rPr lang="en-GB" dirty="0">
                <a:effectLst/>
                <a:latin typeface="Helvetica" pitchFamily="2" charset="0"/>
              </a:rPr>
              <a:t> </a:t>
            </a:r>
            <a:r>
              <a:rPr lang="en-GB" dirty="0" err="1">
                <a:effectLst/>
                <a:latin typeface="Helvetica" pitchFamily="2" charset="0"/>
              </a:rPr>
              <a:t>kirjanik</a:t>
            </a:r>
            <a:r>
              <a:rPr lang="en-GB" dirty="0">
                <a:effectLst/>
                <a:latin typeface="Helvetica" pitchFamily="2" charset="0"/>
              </a:rPr>
              <a:t> Peter Drucker</a:t>
            </a:r>
          </a:p>
          <a:p>
            <a:endParaRPr lang="en-E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CCC55-9E37-8040-9A9B-B946B8E049AC}" type="slidenum">
              <a:rPr lang="en-EE" smtClean="0"/>
              <a:t>24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197231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CCC55-9E37-8040-9A9B-B946B8E049AC}" type="slidenum">
              <a:rPr lang="en-EE" smtClean="0"/>
              <a:t>25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80421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CCC55-9E37-8040-9A9B-B946B8E049AC}" type="slidenum">
              <a:rPr lang="en-EE" smtClean="0"/>
              <a:t>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022713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www.upwork.com</a:t>
            </a:r>
            <a:r>
              <a:rPr lang="en-GB" dirty="0"/>
              <a:t>/press/releases/upwork-study-finds-64-million-americans-freelanced-in-2023-adding-1-27-trillion-to-u-s-economy?utm_source=</a:t>
            </a:r>
            <a:r>
              <a:rPr lang="en-GB" dirty="0" err="1"/>
              <a:t>chatgpt.com</a:t>
            </a:r>
            <a:endParaRPr lang="en-GB" dirty="0"/>
          </a:p>
          <a:p>
            <a:r>
              <a:rPr lang="en-GB" dirty="0"/>
              <a:t>https://</a:t>
            </a:r>
            <a:r>
              <a:rPr lang="en-GB" dirty="0" err="1"/>
              <a:t>www.upwork.com</a:t>
            </a:r>
            <a:r>
              <a:rPr lang="en-GB" dirty="0"/>
              <a:t>/resources/</a:t>
            </a:r>
            <a:r>
              <a:rPr lang="en-GB" dirty="0" err="1"/>
              <a:t>freelancing-stats?utm_source</a:t>
            </a:r>
            <a:r>
              <a:rPr lang="en-GB" dirty="0"/>
              <a:t>=</a:t>
            </a:r>
            <a:r>
              <a:rPr lang="en-GB" dirty="0" err="1"/>
              <a:t>chatgpt.com</a:t>
            </a:r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CCC55-9E37-8040-9A9B-B946B8E049AC}" type="slidenum">
              <a:rPr lang="en-EE" smtClean="0"/>
              <a:t>11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8886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Mängivad treenerid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CCC55-9E37-8040-9A9B-B946B8E049AC}" type="slidenum">
              <a:rPr lang="en-EE" smtClean="0"/>
              <a:t>12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83339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/>
              <a:t>who</a:t>
            </a:r>
            <a:r>
              <a:rPr lang="ca-ES" dirty="0"/>
              <a:t> </a:t>
            </a:r>
            <a:r>
              <a:rPr lang="ca-ES" dirty="0" err="1"/>
              <a:t>wants</a:t>
            </a:r>
            <a:r>
              <a:rPr lang="ca-ES" dirty="0"/>
              <a:t> </a:t>
            </a:r>
            <a:r>
              <a:rPr lang="ca-ES" dirty="0" err="1"/>
              <a:t>to</a:t>
            </a:r>
            <a:r>
              <a:rPr lang="ca-ES" dirty="0"/>
              <a:t> </a:t>
            </a:r>
            <a:r>
              <a:rPr lang="ca-ES" dirty="0" err="1"/>
              <a:t>live</a:t>
            </a:r>
            <a:r>
              <a:rPr lang="ca-ES" dirty="0"/>
              <a:t> </a:t>
            </a:r>
            <a:r>
              <a:rPr lang="ca-ES" dirty="0" err="1"/>
              <a:t>for</a:t>
            </a:r>
            <a:r>
              <a:rPr lang="ca-ES" dirty="0"/>
              <a:t> a </a:t>
            </a:r>
            <a:r>
              <a:rPr lang="ca-ES" dirty="0" err="1"/>
              <a:t>hundred</a:t>
            </a:r>
            <a:r>
              <a:rPr lang="ca-ES" dirty="0"/>
              <a:t> </a:t>
            </a:r>
            <a:r>
              <a:rPr lang="ca-ES" dirty="0" err="1"/>
              <a:t>years</a:t>
            </a:r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540A9-4C8D-6A4D-AAB4-9D6ABF858B89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90043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46ED8-CFF0-AF40-AA2D-F55C6C694D4F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88335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Meil ei ole valesid valikuid</a:t>
            </a:r>
            <a:br>
              <a:rPr lang="en-EE" dirty="0"/>
            </a:br>
            <a:r>
              <a:rPr lang="en-EE" dirty="0"/>
              <a:t>Kompetentsirofiilid</a:t>
            </a:r>
            <a:br>
              <a:rPr lang="en-EE" dirty="0"/>
            </a:br>
            <a:r>
              <a:rPr lang="en-EE" dirty="0"/>
              <a:t>Valdkondlikud ekspertkogud</a:t>
            </a:r>
            <a:br>
              <a:rPr lang="en-EE" dirty="0"/>
            </a:br>
            <a:r>
              <a:rPr lang="en-EE" dirty="0"/>
              <a:t>Laiad uued õppekavad</a:t>
            </a:r>
            <a:br>
              <a:rPr lang="en-EE" dirty="0"/>
            </a:br>
            <a:r>
              <a:rPr lang="en-EE" dirty="0"/>
              <a:t>Ettevalmistava õppe kontseptsioon</a:t>
            </a:r>
            <a:br>
              <a:rPr lang="en-EE" dirty="0"/>
            </a:br>
            <a:r>
              <a:rPr lang="en-EE" dirty="0"/>
              <a:t>Uus rahastusmudel</a:t>
            </a:r>
            <a:br>
              <a:rPr lang="en-EE" dirty="0"/>
            </a:br>
            <a:r>
              <a:rPr lang="en-EE" dirty="0"/>
              <a:t>5-7 aasta pärast langus! Töötajate massiline ümberõpe. Rahvusvahelisus + Karjääriõpe (üldharidus põhikoolides)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CCC55-9E37-8040-9A9B-B946B8E049AC}" type="slidenum">
              <a:rPr lang="en-EE" smtClean="0"/>
              <a:t>16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33273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„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Võimsa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tehisaru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tõus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võib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olla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inimkonna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ajaloo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parim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või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halvim</a:t>
            </a:r>
            <a:endParaRPr lang="en-GB" dirty="0">
              <a:solidFill>
                <a:srgbClr val="831B82"/>
              </a:solidFill>
              <a:effectLst/>
              <a:latin typeface="Helvetica" pitchFamily="2" charset="0"/>
            </a:endParaRPr>
          </a:p>
          <a:p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sündmus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. Me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ei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tea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veel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,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kumb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see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olema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saab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.“</a:t>
            </a:r>
          </a:p>
          <a:p>
            <a:r>
              <a:rPr lang="en-GB" dirty="0" err="1">
                <a:effectLst/>
                <a:latin typeface="Helvetica" pitchFamily="2" charset="0"/>
              </a:rPr>
              <a:t>Briti</a:t>
            </a:r>
            <a:r>
              <a:rPr lang="en-GB" dirty="0">
                <a:effectLst/>
                <a:latin typeface="Helvetica" pitchFamily="2" charset="0"/>
              </a:rPr>
              <a:t> </a:t>
            </a:r>
            <a:r>
              <a:rPr lang="en-GB" dirty="0" err="1">
                <a:effectLst/>
                <a:latin typeface="Helvetica" pitchFamily="2" charset="0"/>
              </a:rPr>
              <a:t>teoreetiline</a:t>
            </a:r>
            <a:r>
              <a:rPr lang="en-GB" dirty="0">
                <a:effectLst/>
                <a:latin typeface="Helvetica" pitchFamily="2" charset="0"/>
              </a:rPr>
              <a:t> </a:t>
            </a:r>
            <a:r>
              <a:rPr lang="en-GB" dirty="0" err="1">
                <a:effectLst/>
                <a:latin typeface="Helvetica" pitchFamily="2" charset="0"/>
              </a:rPr>
              <a:t>füüsik</a:t>
            </a:r>
            <a:r>
              <a:rPr lang="en-GB" dirty="0">
                <a:effectLst/>
                <a:latin typeface="Helvetica" pitchFamily="2" charset="0"/>
              </a:rPr>
              <a:t> </a:t>
            </a:r>
            <a:r>
              <a:rPr lang="en-GB" dirty="0" err="1">
                <a:effectLst/>
                <a:latin typeface="Helvetica" pitchFamily="2" charset="0"/>
              </a:rPr>
              <a:t>ja</a:t>
            </a:r>
            <a:r>
              <a:rPr lang="en-GB" dirty="0">
                <a:effectLst/>
                <a:latin typeface="Helvetica" pitchFamily="2" charset="0"/>
              </a:rPr>
              <a:t> </a:t>
            </a:r>
            <a:r>
              <a:rPr lang="en-GB" dirty="0" err="1">
                <a:effectLst/>
                <a:latin typeface="Helvetica" pitchFamily="2" charset="0"/>
              </a:rPr>
              <a:t>kosmoloog</a:t>
            </a:r>
            <a:r>
              <a:rPr lang="en-GB" dirty="0">
                <a:effectLst/>
                <a:latin typeface="Helvetica" pitchFamily="2" charset="0"/>
              </a:rPr>
              <a:t> Stephen Hawking (1942–2018)</a:t>
            </a:r>
          </a:p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CCC55-9E37-8040-9A9B-B946B8E049AC}" type="slidenum">
              <a:rPr lang="en-EE" smtClean="0"/>
              <a:t>21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224426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„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Võimsa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tehisaru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tõus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võib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olla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inimkonna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ajaloo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parim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või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halvim</a:t>
            </a:r>
            <a:endParaRPr lang="en-GB" dirty="0">
              <a:solidFill>
                <a:srgbClr val="831B82"/>
              </a:solidFill>
              <a:effectLst/>
              <a:latin typeface="Helvetica" pitchFamily="2" charset="0"/>
            </a:endParaRPr>
          </a:p>
          <a:p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sündmus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. Me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ei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tea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veel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,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kumb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see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olema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831B82"/>
                </a:solidFill>
                <a:effectLst/>
                <a:latin typeface="Helvetica" pitchFamily="2" charset="0"/>
              </a:rPr>
              <a:t>saab</a:t>
            </a:r>
            <a:r>
              <a:rPr lang="en-GB" dirty="0">
                <a:solidFill>
                  <a:srgbClr val="831B82"/>
                </a:solidFill>
                <a:effectLst/>
                <a:latin typeface="Helvetica" pitchFamily="2" charset="0"/>
              </a:rPr>
              <a:t>.“</a:t>
            </a:r>
          </a:p>
          <a:p>
            <a:r>
              <a:rPr lang="en-GB" dirty="0" err="1">
                <a:effectLst/>
                <a:latin typeface="Helvetica" pitchFamily="2" charset="0"/>
              </a:rPr>
              <a:t>Briti</a:t>
            </a:r>
            <a:r>
              <a:rPr lang="en-GB" dirty="0">
                <a:effectLst/>
                <a:latin typeface="Helvetica" pitchFamily="2" charset="0"/>
              </a:rPr>
              <a:t> </a:t>
            </a:r>
            <a:r>
              <a:rPr lang="en-GB" dirty="0" err="1">
                <a:effectLst/>
                <a:latin typeface="Helvetica" pitchFamily="2" charset="0"/>
              </a:rPr>
              <a:t>teoreetiline</a:t>
            </a:r>
            <a:r>
              <a:rPr lang="en-GB" dirty="0">
                <a:effectLst/>
                <a:latin typeface="Helvetica" pitchFamily="2" charset="0"/>
              </a:rPr>
              <a:t> </a:t>
            </a:r>
            <a:r>
              <a:rPr lang="en-GB" dirty="0" err="1">
                <a:effectLst/>
                <a:latin typeface="Helvetica" pitchFamily="2" charset="0"/>
              </a:rPr>
              <a:t>füüsik</a:t>
            </a:r>
            <a:r>
              <a:rPr lang="en-GB" dirty="0">
                <a:effectLst/>
                <a:latin typeface="Helvetica" pitchFamily="2" charset="0"/>
              </a:rPr>
              <a:t> </a:t>
            </a:r>
            <a:r>
              <a:rPr lang="en-GB" dirty="0" err="1">
                <a:effectLst/>
                <a:latin typeface="Helvetica" pitchFamily="2" charset="0"/>
              </a:rPr>
              <a:t>ja</a:t>
            </a:r>
            <a:r>
              <a:rPr lang="en-GB" dirty="0">
                <a:effectLst/>
                <a:latin typeface="Helvetica" pitchFamily="2" charset="0"/>
              </a:rPr>
              <a:t> </a:t>
            </a:r>
            <a:r>
              <a:rPr lang="en-GB" dirty="0" err="1">
                <a:effectLst/>
                <a:latin typeface="Helvetica" pitchFamily="2" charset="0"/>
              </a:rPr>
              <a:t>kosmoloog</a:t>
            </a:r>
            <a:r>
              <a:rPr lang="en-GB" dirty="0">
                <a:effectLst/>
                <a:latin typeface="Helvetica" pitchFamily="2" charset="0"/>
              </a:rPr>
              <a:t> Stephen Hawking (1942–2018)</a:t>
            </a:r>
          </a:p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CCC55-9E37-8040-9A9B-B946B8E049AC}" type="slidenum">
              <a:rPr lang="en-EE" smtClean="0"/>
              <a:t>22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34295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0DD0-1A97-AFB7-4233-24B80816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5E174-AF26-D0F1-D257-C6684D99F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124AA-B09E-E9BB-27EC-62E300E5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51037-88C7-B9BE-CE85-83F746054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BC736-E5D1-208E-1CED-CE085A68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7619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3D06-87D0-9BCB-2BF4-650508EE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E1661-C523-8222-C056-65D245F55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55839-2714-0028-B375-49E403E0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27CF7-CC76-86C5-4844-FBCBBE28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EA5C-6D30-FCF3-1599-8A9A8274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93143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48E317-A521-6BB0-57C2-3B562258F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388DC-0BB6-9390-8340-152270DDA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F81DC-EDB4-FBA7-927C-5180AE7A9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C0592-BFD1-0853-56E4-C2F2F50D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FB869-BE2A-4839-58AA-853C148C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4669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FBF2A-3A9D-B861-EBA4-A2B8F834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DDD87-7A9D-1E86-9382-141592288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C89E5-4698-A9D5-F232-C37EB43C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9141D-E6E2-F945-F650-E93743CB0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EFB57-0758-CDCF-7EFA-AB0E7DAC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15004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9672B-6288-5093-1F7F-94271B1A6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56E0F-EFBE-8BF0-4849-9C488DFE4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D9D1A-3452-1085-FF48-1043951B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19EB8-258A-35A5-EE08-8CFF4599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F6F29-332C-CDD3-76AE-D78B187F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940203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A866D-FC42-3952-04CB-B5A5AFDF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2FEB6-9BB7-1B5A-6D60-6F400E96E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1F7D7-65CA-0E8B-1D33-3168E4510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697DD-AEDB-054E-88A9-189C5DA0D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1E7C2-01C9-1D22-CA04-3E646CE8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1FD40-E82A-0ED7-DFA8-38489F01C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43964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AED6-208F-CCE4-0A07-4D16ED77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3FFDF-9960-B114-8270-68CF24090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6A349-70C6-92F5-3942-B5491CE0E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45329-F9D7-AEDF-23DC-DC8CEAE51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59A62E-8270-387E-2A73-05A8439CB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4A5497-5394-25EE-BC92-334A29488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A8A341-5FD0-722C-91FB-DD185547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06D4A6-4225-47A2-8B4E-D5BF069A5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41385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B684-A38E-14D7-E122-F2889091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8DA17-A886-719F-87DC-9429282F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A6CD3-9CE3-CF19-9BE7-83D9E55CA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03FA2-2958-3440-9016-2431B17B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2532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4190E1-2C7B-9E4F-063C-819080F2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940D9-F882-8DB2-C926-CEF4B65F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2DA7B-0E91-F329-B13D-43FAFF95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72890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31F0B-1EFB-6CDB-1923-72DDF54B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12241-F63B-2F66-F300-F5E9A5D4C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70D0D-1B6F-9B48-5BF2-15A2B6EDD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59AF7-C3D3-3E6D-1411-3FA12CB4C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F409C-7C58-9B2D-F6AF-FD41EF6B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A981A-CD58-D067-16E1-87366E06F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99372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6DE3-0D35-A14C-90A0-3CA382AEF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D9530-E44A-1466-B7AF-3E3C359E2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DDDD6-C489-76AE-165F-9D7AF3203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CFE00-9AE3-EBBE-0C71-EF4E076CC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E55E0-2EC9-A90F-991F-DCC2129A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1BA76-0AC1-812C-AEC2-C8E8BAFCD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97054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72B03-73AD-9D4F-E5C2-D8EA58724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3B380-DA19-E26F-B4F5-AECB21829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7807D-0CBE-DA87-42C6-723627287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68026-5BEB-D94D-9349-9ABA482FCFA0}" type="datetimeFigureOut">
              <a:rPr lang="en-EE" smtClean="0"/>
              <a:t>03/16/2026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BB440-EF19-D1B0-BB98-0C3E02BDB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F600F-EB3F-8880-0E09-8FBDF2DF8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D5E29-FE22-7146-9AC5-15710EF3252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56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oska.kutsekoda.ee/wp-content/uploads/2016/04/Tulevikutrendid-1.pdf" TargetMode="External"/><Relationship Id="rId4" Type="http://schemas.openxmlformats.org/officeDocument/2006/relationships/hyperlink" Target="https://uuringud.oska.kutsekoda.ee/uuringud/too-ja-oskused-2035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776956" y="1153630"/>
            <a:ext cx="7862133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algn="r"/>
            <a:r>
              <a:rPr lang="ca-ES" sz="4000" dirty="0">
                <a:solidFill>
                  <a:srgbClr val="3C1A86"/>
                </a:solidFill>
                <a:latin typeface="Helvetica" pitchFamily="2" charset="0"/>
                <a:ea typeface="Helvetica Neue Medium" charset="0"/>
                <a:cs typeface="Helvetica Neue Medium" charset="0"/>
              </a:rPr>
              <a:t>PARIM </a:t>
            </a:r>
          </a:p>
          <a:p>
            <a:pPr algn="r"/>
            <a:r>
              <a:rPr lang="ca-ES" sz="4000" dirty="0">
                <a:solidFill>
                  <a:srgbClr val="3C1A86"/>
                </a:solidFill>
                <a:latin typeface="Helvetica" pitchFamily="2" charset="0"/>
                <a:ea typeface="Helvetica Neue Medium" charset="0"/>
                <a:cs typeface="Helvetica Neue Medium" charset="0"/>
              </a:rPr>
              <a:t>MAJANDUSPOLIITIKA</a:t>
            </a:r>
          </a:p>
          <a:p>
            <a:pPr algn="r"/>
            <a:endParaRPr lang="ca-ES" sz="3000" dirty="0">
              <a:solidFill>
                <a:srgbClr val="3C1A86"/>
              </a:solidFill>
              <a:latin typeface="Helvetica" pitchFamily="2" charset="0"/>
              <a:ea typeface="Helvetica Neue Medium" charset="0"/>
              <a:cs typeface="Helvetica Neue Medium" charset="0"/>
            </a:endParaRPr>
          </a:p>
          <a:p>
            <a:pPr algn="r"/>
            <a:r>
              <a:rPr lang="ca-ES" sz="4000" b="1" dirty="0">
                <a:solidFill>
                  <a:srgbClr val="3C1A86"/>
                </a:solidFill>
                <a:latin typeface="Helvetica" pitchFamily="2" charset="0"/>
                <a:ea typeface="Helvetica Neue Medium" charset="0"/>
                <a:cs typeface="Helvetica Neue Medium" charset="0"/>
              </a:rPr>
              <a:t>HARIDUSPOLIITIKA</a:t>
            </a:r>
            <a:endParaRPr lang="ca-ES" sz="2000" b="1" dirty="0">
              <a:solidFill>
                <a:srgbClr val="3C1A86"/>
              </a:solidFill>
              <a:latin typeface="Helvetica" pitchFamily="2" charset="0"/>
            </a:endParaRPr>
          </a:p>
          <a:p>
            <a:pPr algn="r"/>
            <a:endParaRPr lang="ca-ES" sz="2000" dirty="0">
              <a:solidFill>
                <a:srgbClr val="3C1A86"/>
              </a:solidFill>
              <a:latin typeface="Helvetica" pitchFamily="2" charset="0"/>
            </a:endParaRPr>
          </a:p>
          <a:p>
            <a:pPr algn="r"/>
            <a:r>
              <a:rPr lang="ca-ES" sz="2000" dirty="0" err="1">
                <a:solidFill>
                  <a:srgbClr val="3C1A86"/>
                </a:solidFill>
                <a:latin typeface="Helvetica" pitchFamily="2" charset="0"/>
              </a:rPr>
              <a:t>Ott</a:t>
            </a:r>
            <a:r>
              <a:rPr lang="ca-ES" sz="2000" dirty="0">
                <a:solidFill>
                  <a:srgbClr val="3C1A86"/>
                </a:solidFill>
                <a:latin typeface="Helvetica" pitchFamily="2" charset="0"/>
              </a:rPr>
              <a:t> </a:t>
            </a:r>
            <a:r>
              <a:rPr lang="ca-ES" sz="2000" dirty="0" err="1">
                <a:solidFill>
                  <a:srgbClr val="3C1A86"/>
                </a:solidFill>
                <a:latin typeface="Helvetica" pitchFamily="2" charset="0"/>
              </a:rPr>
              <a:t>Pärna</a:t>
            </a:r>
            <a:r>
              <a:rPr lang="ca-ES" sz="2000" dirty="0">
                <a:solidFill>
                  <a:srgbClr val="3C1A86"/>
                </a:solidFill>
                <a:latin typeface="Helvetica" pitchFamily="2" charset="0"/>
              </a:rPr>
              <a:t>, </a:t>
            </a:r>
            <a:r>
              <a:rPr lang="ca-ES" sz="2000" dirty="0" err="1">
                <a:solidFill>
                  <a:srgbClr val="3C1A86"/>
                </a:solidFill>
                <a:latin typeface="Helvetica" pitchFamily="2" charset="0"/>
              </a:rPr>
              <a:t>PhD</a:t>
            </a:r>
            <a:endParaRPr lang="ca-ES" sz="2000" dirty="0">
              <a:solidFill>
                <a:srgbClr val="3C1A86"/>
              </a:solidFill>
              <a:latin typeface="Helvetica" pitchFamily="2" charset="0"/>
            </a:endParaRPr>
          </a:p>
          <a:p>
            <a:pPr algn="r"/>
            <a:endParaRPr lang="ca-ES" sz="500" dirty="0">
              <a:solidFill>
                <a:srgbClr val="3C1A86"/>
              </a:solidFill>
              <a:latin typeface="Helvetica" pitchFamily="2" charset="0"/>
            </a:endParaRPr>
          </a:p>
          <a:p>
            <a:pPr algn="r"/>
            <a:r>
              <a:rPr lang="ca-ES" sz="2000" dirty="0" err="1">
                <a:solidFill>
                  <a:srgbClr val="3C1A86"/>
                </a:solidFill>
                <a:latin typeface="Helvetica" pitchFamily="2" charset="0"/>
              </a:rPr>
              <a:t>Majandusekspert</a:t>
            </a:r>
            <a:endParaRPr lang="ca-ES" sz="2000" dirty="0">
              <a:solidFill>
                <a:srgbClr val="3C1A86"/>
              </a:solidFill>
              <a:latin typeface="Helvetica" pitchFamily="2" charset="0"/>
            </a:endParaRPr>
          </a:p>
          <a:p>
            <a:pPr algn="r"/>
            <a:endParaRPr lang="ca-ES" sz="2000" dirty="0">
              <a:solidFill>
                <a:srgbClr val="3C1A86"/>
              </a:solidFill>
              <a:latin typeface="Helvetica" pitchFamily="2" charset="0"/>
            </a:endParaRPr>
          </a:p>
          <a:p>
            <a:pPr algn="r"/>
            <a:endParaRPr lang="ca-ES" sz="500" dirty="0">
              <a:solidFill>
                <a:srgbClr val="3C1A86"/>
              </a:solidFill>
              <a:latin typeface="Helvetica" pitchFamily="2" charset="0"/>
            </a:endParaRPr>
          </a:p>
          <a:p>
            <a:pPr algn="r"/>
            <a:r>
              <a:rPr lang="ca-ES" sz="2000" b="1" dirty="0">
                <a:solidFill>
                  <a:srgbClr val="3C1A86"/>
                </a:solidFill>
                <a:latin typeface="Helvetica" pitchFamily="2" charset="0"/>
              </a:rPr>
              <a:t>TUGEV ETTEVÕTE MUUTUVAS MAJANDUSES</a:t>
            </a:r>
            <a:endParaRPr lang="ca-ES" sz="2000" dirty="0">
              <a:solidFill>
                <a:srgbClr val="3C1A86"/>
              </a:solidFill>
              <a:latin typeface="Helvetica" pitchFamily="2" charset="0"/>
            </a:endParaRPr>
          </a:p>
          <a:p>
            <a:pPr algn="r"/>
            <a:r>
              <a:rPr lang="ca-ES" sz="2000" dirty="0" err="1">
                <a:solidFill>
                  <a:srgbClr val="3C1A86"/>
                </a:solidFill>
                <a:latin typeface="Helvetica" pitchFamily="2" charset="0"/>
              </a:rPr>
              <a:t>Põltsamaal</a:t>
            </a:r>
            <a:r>
              <a:rPr lang="ca-ES" sz="2000" dirty="0">
                <a:solidFill>
                  <a:srgbClr val="3C1A86"/>
                </a:solidFill>
                <a:latin typeface="Helvetica" pitchFamily="2" charset="0"/>
              </a:rPr>
              <a:t>, 17.03.2026</a:t>
            </a:r>
          </a:p>
          <a:p>
            <a:pPr algn="r"/>
            <a:endParaRPr lang="ca-ES" sz="2000" dirty="0">
              <a:solidFill>
                <a:srgbClr val="3C1A86"/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BF0E2-4420-87AA-4D14-BD0BD3F36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843460" cy="6858000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53DC74A-A0AC-02BD-7642-7950057702FE}"/>
              </a:ext>
            </a:extLst>
          </p:cNvPr>
          <p:cNvSpPr/>
          <p:nvPr/>
        </p:nvSpPr>
        <p:spPr>
          <a:xfrm rot="902688">
            <a:off x="5140703" y="2711997"/>
            <a:ext cx="1278775" cy="538198"/>
          </a:xfrm>
          <a:prstGeom prst="rightArrow">
            <a:avLst>
              <a:gd name="adj1" fmla="val 54485"/>
              <a:gd name="adj2" fmla="val 50000"/>
            </a:avLst>
          </a:prstGeom>
          <a:solidFill>
            <a:srgbClr val="2CB8CB"/>
          </a:solidFill>
          <a:ln>
            <a:solidFill>
              <a:srgbClr val="2CB8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55608-5DFC-98FE-A65C-300560FAB564}"/>
              </a:ext>
            </a:extLst>
          </p:cNvPr>
          <p:cNvSpPr txBox="1"/>
          <p:nvPr/>
        </p:nvSpPr>
        <p:spPr>
          <a:xfrm>
            <a:off x="4523262" y="6177470"/>
            <a:ext cx="7115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rgbClr val="929292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https://uuringud.oska.kutsekoda.ee/uuringud/too-ja-oskused-2035</a:t>
            </a:r>
            <a:r>
              <a:rPr lang="en-GB" sz="1400" dirty="0">
                <a:solidFill>
                  <a:srgbClr val="929292"/>
                </a:solidFill>
                <a:latin typeface="Helvetica" pitchFamily="2" charset="0"/>
              </a:rPr>
              <a:t> </a:t>
            </a:r>
            <a:br>
              <a:rPr lang="en-EE" sz="1400" dirty="0">
                <a:solidFill>
                  <a:srgbClr val="929292"/>
                </a:solidFill>
                <a:latin typeface="Helvetica" pitchFamily="2" charset="0"/>
              </a:rPr>
            </a:br>
            <a:r>
              <a:rPr lang="en-GB" sz="1400" dirty="0">
                <a:solidFill>
                  <a:srgbClr val="929292"/>
                </a:solidFill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https://oska.kutsekoda.ee/wp-content/uploads/2016/04/Tulevikutrendid-1.pdf</a:t>
            </a:r>
            <a:r>
              <a:rPr lang="en-GB" sz="1400" dirty="0">
                <a:solidFill>
                  <a:srgbClr val="929292"/>
                </a:solidFill>
                <a:latin typeface="Helvetica" pitchFamily="2" charset="0"/>
              </a:rPr>
              <a:t> </a:t>
            </a:r>
            <a:r>
              <a:rPr lang="en-EE" sz="1400" dirty="0">
                <a:solidFill>
                  <a:srgbClr val="929292"/>
                </a:solidFill>
                <a:latin typeface="Helvetic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678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4DE9DA0-F0DC-50AC-7F76-990BA943D0A7}"/>
              </a:ext>
            </a:extLst>
          </p:cNvPr>
          <p:cNvGrpSpPr/>
          <p:nvPr/>
        </p:nvGrpSpPr>
        <p:grpSpPr>
          <a:xfrm>
            <a:off x="2033193" y="114300"/>
            <a:ext cx="8295861" cy="5762200"/>
            <a:chOff x="2310977" y="401636"/>
            <a:chExt cx="8295861" cy="57622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43D8EF1-4246-81AC-5CE6-72EB2BF67148}"/>
                </a:ext>
              </a:extLst>
            </p:cNvPr>
            <p:cNvGrpSpPr/>
            <p:nvPr/>
          </p:nvGrpSpPr>
          <p:grpSpPr>
            <a:xfrm>
              <a:off x="2310977" y="401636"/>
              <a:ext cx="8295861" cy="5762200"/>
              <a:chOff x="2887752" y="1783379"/>
              <a:chExt cx="6930016" cy="4809273"/>
            </a:xfrm>
          </p:grpSpPr>
          <p:pic>
            <p:nvPicPr>
              <p:cNvPr id="1026" name="Picture 2" descr="Learning Objectives - Knowledge, Skills, Attitude and Awareness">
                <a:extLst>
                  <a:ext uri="{FF2B5EF4-FFF2-40B4-BE49-F238E27FC236}">
                    <a16:creationId xmlns:a16="http://schemas.microsoft.com/office/drawing/2014/main" id="{40E91D3F-3029-B31C-534B-BCCE663CF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1209" y="1913391"/>
                <a:ext cx="6300624" cy="3977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12DE7E-FD2F-56F0-803F-5969E9DCA5DB}"/>
                  </a:ext>
                </a:extLst>
              </p:cNvPr>
              <p:cNvSpPr txBox="1"/>
              <p:nvPr/>
            </p:nvSpPr>
            <p:spPr>
              <a:xfrm>
                <a:off x="3792352" y="2780230"/>
                <a:ext cx="1001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E" dirty="0">
                    <a:solidFill>
                      <a:schemeClr val="bg1"/>
                    </a:solidFill>
                  </a:rPr>
                  <a:t>- mis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85BB84-510B-D09B-3C5A-12A7ACB4121F}"/>
                  </a:ext>
                </a:extLst>
              </p:cNvPr>
              <p:cNvSpPr txBox="1"/>
              <p:nvPr/>
            </p:nvSpPr>
            <p:spPr>
              <a:xfrm>
                <a:off x="7767586" y="2780230"/>
                <a:ext cx="1001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E" dirty="0">
                    <a:solidFill>
                      <a:schemeClr val="bg1"/>
                    </a:solidFill>
                  </a:rPr>
                  <a:t>- kuidas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0904F8-4915-E94D-F560-3DB793B18540}"/>
                  </a:ext>
                </a:extLst>
              </p:cNvPr>
              <p:cNvSpPr txBox="1"/>
              <p:nvPr/>
            </p:nvSpPr>
            <p:spPr>
              <a:xfrm>
                <a:off x="3792352" y="4693621"/>
                <a:ext cx="1001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E" dirty="0">
                    <a:solidFill>
                      <a:schemeClr val="bg1"/>
                    </a:solidFill>
                  </a:rPr>
                  <a:t>- jah/ei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FE9D73-AAB4-26FC-D9AD-50EFD175CFEB}"/>
                  </a:ext>
                </a:extLst>
              </p:cNvPr>
              <p:cNvSpPr txBox="1"/>
              <p:nvPr/>
            </p:nvSpPr>
            <p:spPr>
              <a:xfrm>
                <a:off x="7398623" y="4693621"/>
                <a:ext cx="1272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E" dirty="0">
                    <a:solidFill>
                      <a:schemeClr val="bg1"/>
                    </a:solidFill>
                  </a:rPr>
                  <a:t>- miks / kus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AF4FEF8-DD8D-327C-D506-8BD160BC6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1209" y="1783379"/>
                <a:ext cx="6766559" cy="381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B5CB49F-F047-6855-9722-8A1704C5C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62977" y="5700160"/>
                <a:ext cx="6766559" cy="381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AC346F7-2060-4BF5-BD16-F9475C34F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87752" y="1783379"/>
                <a:ext cx="455596" cy="445018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714DBD1-7011-E309-38F9-EF7F25493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5089" y="2142471"/>
                <a:ext cx="455596" cy="445018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653A689-F196-7577-49C9-9768BD4445EA}"/>
                </a:ext>
              </a:extLst>
            </p:cNvPr>
            <p:cNvGrpSpPr/>
            <p:nvPr/>
          </p:nvGrpSpPr>
          <p:grpSpPr>
            <a:xfrm>
              <a:off x="3235216" y="1186064"/>
              <a:ext cx="5974770" cy="3565685"/>
              <a:chOff x="3235216" y="1186064"/>
              <a:chExt cx="5974770" cy="356568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775B14F-43B3-BD6A-C958-4B178F898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27120" y="3914112"/>
                <a:ext cx="1844867" cy="79491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C0A6E96-139C-1D1A-8BD3-773D9552B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7029" y="3956837"/>
                <a:ext cx="1766026" cy="79491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8F85203-5FB0-31E3-BF1C-911C0D3FE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12339" y="1259765"/>
                <a:ext cx="959648" cy="65216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1434424-2ACC-0538-B104-17675A010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35216" y="1243607"/>
                <a:ext cx="1932127" cy="66698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D5191A1-C238-F321-F5EA-11E60DD1F2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11919" y="2560668"/>
                <a:ext cx="2431147" cy="570459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58FC3AE-79F7-9C2B-4FCD-28E73EAF0705}"/>
                  </a:ext>
                </a:extLst>
              </p:cNvPr>
              <p:cNvSpPr txBox="1"/>
              <p:nvPr/>
            </p:nvSpPr>
            <p:spPr>
              <a:xfrm>
                <a:off x="5252623" y="2654073"/>
                <a:ext cx="205047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EE" sz="2500" b="1" dirty="0">
                    <a:solidFill>
                      <a:srgbClr val="11BDCF"/>
                    </a:solidFill>
                    <a:latin typeface="Helvetica" pitchFamily="2" charset="0"/>
                  </a:rPr>
                  <a:t>HARIDUS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94AFBE-EEF0-9ED9-86A4-EB5BAD7756B9}"/>
                  </a:ext>
                </a:extLst>
              </p:cNvPr>
              <p:cNvSpPr txBox="1"/>
              <p:nvPr/>
            </p:nvSpPr>
            <p:spPr>
              <a:xfrm>
                <a:off x="3341335" y="1186064"/>
                <a:ext cx="205047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E" sz="2500" dirty="0">
                    <a:solidFill>
                      <a:schemeClr val="bg1"/>
                    </a:solidFill>
                    <a:latin typeface="Helvetica" pitchFamily="2" charset="0"/>
                  </a:rPr>
                  <a:t>Teadmised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5109A6F-5B9B-FE1C-AEB3-BA4E16FDDA46}"/>
                  </a:ext>
                </a:extLst>
              </p:cNvPr>
              <p:cNvSpPr txBox="1"/>
              <p:nvPr/>
            </p:nvSpPr>
            <p:spPr>
              <a:xfrm>
                <a:off x="7159513" y="1222841"/>
                <a:ext cx="205047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EE" sz="2500" dirty="0">
                    <a:solidFill>
                      <a:schemeClr val="bg1"/>
                    </a:solidFill>
                    <a:latin typeface="Helvetica" pitchFamily="2" charset="0"/>
                  </a:rPr>
                  <a:t>Oskused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9283589-4D6C-1310-D3F6-C0E7F2C8A38B}"/>
                  </a:ext>
                </a:extLst>
              </p:cNvPr>
              <p:cNvSpPr txBox="1"/>
              <p:nvPr/>
            </p:nvSpPr>
            <p:spPr>
              <a:xfrm>
                <a:off x="7116489" y="4273596"/>
                <a:ext cx="205047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EE" sz="2500" dirty="0">
                    <a:solidFill>
                      <a:schemeClr val="bg1"/>
                    </a:solidFill>
                    <a:latin typeface="Helvetica" pitchFamily="2" charset="0"/>
                  </a:rPr>
                  <a:t>Arusaamine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993BFB0-D918-FB34-6B48-1BB7B28774DA}"/>
                  </a:ext>
                </a:extLst>
              </p:cNvPr>
              <p:cNvSpPr txBox="1"/>
              <p:nvPr/>
            </p:nvSpPr>
            <p:spPr>
              <a:xfrm>
                <a:off x="3396458" y="4263887"/>
                <a:ext cx="205047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E" sz="2500" dirty="0">
                    <a:solidFill>
                      <a:schemeClr val="bg1"/>
                    </a:solidFill>
                    <a:latin typeface="Helvetica" pitchFamily="2" charset="0"/>
                  </a:rPr>
                  <a:t>Suhtumine</a:t>
                </a:r>
              </a:p>
            </p:txBody>
          </p:sp>
        </p:grp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3BA214B1-301D-DAC0-9E24-0459593F4AC5}"/>
              </a:ext>
            </a:extLst>
          </p:cNvPr>
          <p:cNvSpPr txBox="1">
            <a:spLocks/>
          </p:cNvSpPr>
          <p:nvPr/>
        </p:nvSpPr>
        <p:spPr>
          <a:xfrm>
            <a:off x="1968568" y="4966986"/>
            <a:ext cx="8100188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500" dirty="0">
                <a:solidFill>
                  <a:srgbClr val="3B2F92"/>
                </a:solidFill>
                <a:latin typeface="Helvetica" pitchFamily="2" charset="0"/>
              </a:rPr>
              <a:t>+</a:t>
            </a:r>
          </a:p>
          <a:p>
            <a:pPr algn="ctr"/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KOGEMUSED</a:t>
            </a:r>
            <a:r>
              <a:rPr lang="en-GB" sz="3000" dirty="0">
                <a:solidFill>
                  <a:srgbClr val="3B2F92"/>
                </a:solidFill>
                <a:latin typeface="Helvetica" pitchFamily="2" charset="0"/>
              </a:rPr>
              <a:t> / </a:t>
            </a:r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VÕRGUSTIK</a:t>
            </a:r>
            <a:r>
              <a:rPr lang="en-GB" sz="3000" dirty="0">
                <a:solidFill>
                  <a:srgbClr val="3B2F92"/>
                </a:solidFill>
                <a:latin typeface="Helvetica" pitchFamily="2" charset="0"/>
              </a:rPr>
              <a:t> / </a:t>
            </a:r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VÄÄRTUSED</a:t>
            </a:r>
            <a:r>
              <a:rPr lang="en-GB" sz="3000" dirty="0">
                <a:solidFill>
                  <a:srgbClr val="3B2F92"/>
                </a:solidFill>
                <a:latin typeface="Helvetic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9092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4" y="-304322"/>
            <a:ext cx="4828077" cy="72421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33030" y="2421478"/>
            <a:ext cx="6502400" cy="2893086"/>
          </a:xfrm>
          <a:prstGeom prst="rect">
            <a:avLst/>
          </a:prstGeom>
        </p:spPr>
        <p:txBody>
          <a:bodyPr wrap="square" lIns="121904" tIns="60953" rIns="121904" bIns="60953">
            <a:spAutoFit/>
          </a:bodyPr>
          <a:lstStyle/>
          <a:p>
            <a:pPr algn="r">
              <a:lnSpc>
                <a:spcPct val="90000"/>
              </a:lnSpc>
            </a:pPr>
            <a:r>
              <a:rPr lang="en-GB" sz="4000" b="1" dirty="0">
                <a:solidFill>
                  <a:srgbClr val="3A2E92"/>
                </a:solidFill>
                <a:latin typeface="Helvetica" pitchFamily="2" charset="0"/>
                <a:cs typeface="Helvetica Neue"/>
              </a:rPr>
              <a:t>38% USA TÖÖTAJATEST</a:t>
            </a:r>
          </a:p>
          <a:p>
            <a:pPr algn="r">
              <a:lnSpc>
                <a:spcPct val="90000"/>
              </a:lnSpc>
            </a:pPr>
            <a:r>
              <a:rPr lang="en-GB" sz="4000" b="1" dirty="0">
                <a:solidFill>
                  <a:srgbClr val="3A2E92"/>
                </a:solidFill>
                <a:latin typeface="Helvetica" pitchFamily="2" charset="0"/>
                <a:cs typeface="Helvetica Neue"/>
              </a:rPr>
              <a:t>ca. 64 000 000 </a:t>
            </a:r>
            <a:r>
              <a:rPr lang="en-GB" sz="4000" b="1" dirty="0" err="1">
                <a:solidFill>
                  <a:srgbClr val="3A2E92"/>
                </a:solidFill>
                <a:latin typeface="Helvetica" pitchFamily="2" charset="0"/>
                <a:cs typeface="Helvetica Neue"/>
              </a:rPr>
              <a:t>inimest</a:t>
            </a:r>
            <a:endParaRPr lang="en-GB" sz="4000" b="1" dirty="0">
              <a:solidFill>
                <a:srgbClr val="3A2E92"/>
              </a:solidFill>
              <a:latin typeface="Helvetica" pitchFamily="2" charset="0"/>
              <a:cs typeface="Helvetica Neue"/>
            </a:endParaRPr>
          </a:p>
          <a:p>
            <a:pPr algn="r">
              <a:lnSpc>
                <a:spcPct val="90000"/>
              </a:lnSpc>
            </a:pPr>
            <a:r>
              <a:rPr lang="en-GB" sz="4000" b="1" dirty="0">
                <a:solidFill>
                  <a:srgbClr val="2CB8CB"/>
                </a:solidFill>
                <a:latin typeface="Helvetica" pitchFamily="2" charset="0"/>
                <a:cs typeface="Helvetica Neue"/>
              </a:rPr>
              <a:t>on </a:t>
            </a:r>
            <a:r>
              <a:rPr lang="en-GB" sz="4000" b="1" dirty="0" err="1">
                <a:solidFill>
                  <a:srgbClr val="2CB8CB"/>
                </a:solidFill>
                <a:latin typeface="Helvetica" pitchFamily="2" charset="0"/>
                <a:cs typeface="Helvetica Neue"/>
              </a:rPr>
              <a:t>vabakutselised</a:t>
            </a:r>
            <a:endParaRPr lang="en-GB" sz="4000" b="1" dirty="0">
              <a:solidFill>
                <a:srgbClr val="2CB8CB"/>
              </a:solidFill>
              <a:latin typeface="Helvetica" pitchFamily="2" charset="0"/>
              <a:cs typeface="Helvetica Neue"/>
            </a:endParaRPr>
          </a:p>
          <a:p>
            <a:pPr algn="r">
              <a:lnSpc>
                <a:spcPct val="90000"/>
              </a:lnSpc>
            </a:pPr>
            <a:endParaRPr lang="en-GB" sz="4000" dirty="0">
              <a:solidFill>
                <a:srgbClr val="000000"/>
              </a:solidFill>
              <a:latin typeface="Helvetica" pitchFamily="2" charset="0"/>
              <a:cs typeface="Helvetica Neue"/>
            </a:endParaRPr>
          </a:p>
          <a:p>
            <a:pPr algn="r">
              <a:lnSpc>
                <a:spcPct val="90000"/>
              </a:lnSpc>
            </a:pPr>
            <a:r>
              <a:rPr lang="en-GB" sz="4000" b="1" dirty="0">
                <a:solidFill>
                  <a:srgbClr val="3A2E92"/>
                </a:solidFill>
                <a:latin typeface="Helvetica" pitchFamily="2" charset="0"/>
                <a:cs typeface="Helvetica Neue"/>
              </a:rPr>
              <a:t>50+% 2030</a:t>
            </a:r>
          </a:p>
        </p:txBody>
      </p:sp>
      <p:sp>
        <p:nvSpPr>
          <p:cNvPr id="7" name="Rectangle 6"/>
          <p:cNvSpPr/>
          <p:nvPr/>
        </p:nvSpPr>
        <p:spPr>
          <a:xfrm>
            <a:off x="5893429" y="5880943"/>
            <a:ext cx="5842001" cy="353557"/>
          </a:xfrm>
          <a:prstGeom prst="rect">
            <a:avLst/>
          </a:prstGeom>
        </p:spPr>
        <p:txBody>
          <a:bodyPr wrap="square" lIns="121544" tIns="60769" rIns="121544" bIns="60769">
            <a:spAutoFit/>
          </a:bodyPr>
          <a:lstStyle/>
          <a:p>
            <a:pPr algn="r"/>
            <a:r>
              <a:rPr lang="et-E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Helvetica Neue"/>
              </a:rPr>
              <a:t>Allikas: </a:t>
            </a:r>
            <a:r>
              <a:rPr lang="et-EE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Helvetica Neue"/>
              </a:rPr>
              <a:t>UpWork</a:t>
            </a:r>
            <a:r>
              <a:rPr lang="et-E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Helvetica Neue"/>
              </a:rPr>
              <a:t>, 2026</a:t>
            </a: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29634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64ABEB-1C42-7590-089B-AE5C65275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59" y="6331093"/>
            <a:ext cx="4322951" cy="3409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BE4851-BB6C-688A-2155-857284E729A3}"/>
              </a:ext>
            </a:extLst>
          </p:cNvPr>
          <p:cNvSpPr txBox="1">
            <a:spLocks/>
          </p:cNvSpPr>
          <p:nvPr/>
        </p:nvSpPr>
        <p:spPr>
          <a:xfrm>
            <a:off x="593083" y="577243"/>
            <a:ext cx="3876048" cy="13254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4. JUHTIMINE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TURBULETSETEL AEGADEL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138705-3C88-3108-62D9-56F722F50DD3}"/>
              </a:ext>
            </a:extLst>
          </p:cNvPr>
          <p:cNvGrpSpPr/>
          <p:nvPr/>
        </p:nvGrpSpPr>
        <p:grpSpPr>
          <a:xfrm>
            <a:off x="4469131" y="-1"/>
            <a:ext cx="5875020" cy="6125353"/>
            <a:chOff x="4856079" y="314415"/>
            <a:chExt cx="6039539" cy="622917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F26BC39-EBFF-42F0-7986-587F254AB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079" y="314415"/>
              <a:ext cx="6039539" cy="62291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5F3164-C709-56EE-51C2-DE7015B68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6340" y="314415"/>
              <a:ext cx="5771458" cy="708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906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363"/>
            <a:ext cx="12192001" cy="68532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1095" tIns="80545" rIns="161095" bIns="80545" rtlCol="0" anchor="ctr"/>
          <a:lstStyle/>
          <a:p>
            <a:pPr algn="ctr"/>
            <a:endParaRPr lang="ca-ES" sz="3175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026" y="1004844"/>
            <a:ext cx="7309973" cy="4895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0" y="1004844"/>
            <a:ext cx="3882933" cy="48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73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a-ES"/>
              <a:t>ESTCORP.eu</a:t>
            </a:r>
            <a:endParaRPr lang="ca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3B8B-A814-9944-A205-1013730401DE}" type="slidenum">
              <a:rPr lang="ca-ES" smtClean="0"/>
              <a:t>14</a:t>
            </a:fld>
            <a:endParaRPr lang="ca-E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4667187" y="6356352"/>
            <a:ext cx="2844800" cy="365125"/>
          </a:xfrm>
        </p:spPr>
        <p:txBody>
          <a:bodyPr/>
          <a:lstStyle/>
          <a:p>
            <a:r>
              <a:rPr lang="en-US" dirty="0"/>
              <a:t>2020</a:t>
            </a:r>
            <a:endParaRPr lang="ca-ES" dirty="0"/>
          </a:p>
        </p:txBody>
      </p:sp>
      <p:sp>
        <p:nvSpPr>
          <p:cNvPr id="12" name="Rectangle 11"/>
          <p:cNvSpPr/>
          <p:nvPr/>
        </p:nvSpPr>
        <p:spPr>
          <a:xfrm>
            <a:off x="1056640" y="2270761"/>
            <a:ext cx="4382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GB" sz="2000" dirty="0">
                <a:solidFill>
                  <a:srgbClr val="F2F2F2"/>
                </a:solidFill>
                <a:latin typeface="FS Joey"/>
                <a:cs typeface="FS Joey"/>
              </a:rPr>
              <a:t>Connecting over 3,880,000 engineers, sharing 2,110,000+ free CAD models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683678-BB25-EE01-FED9-041E4B9A04CF}"/>
              </a:ext>
            </a:extLst>
          </p:cNvPr>
          <p:cNvGrpSpPr/>
          <p:nvPr/>
        </p:nvGrpSpPr>
        <p:grpSpPr>
          <a:xfrm>
            <a:off x="0" y="0"/>
            <a:ext cx="7411527" cy="6858000"/>
            <a:chOff x="2833485" y="0"/>
            <a:chExt cx="6959388" cy="63563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3485" y="0"/>
              <a:ext cx="6959388" cy="3395787"/>
            </a:xfrm>
            <a:prstGeom prst="rect">
              <a:avLst/>
            </a:prstGeom>
          </p:spPr>
        </p:pic>
        <p:pic>
          <p:nvPicPr>
            <p:cNvPr id="13" name="Picture 12" descr="Screen Shot 2015-11-27 at 5.43.2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485" y="2412922"/>
              <a:ext cx="6959388" cy="394342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C00FBA8-6C96-366D-FF4D-86C980455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005" y="136525"/>
            <a:ext cx="1604865" cy="1604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6293E7-2DAE-0CD9-13B5-76AE9A469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746" y="3382467"/>
            <a:ext cx="4081385" cy="3311943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62867B90-121B-A84C-E069-615484E6D143}"/>
              </a:ext>
            </a:extLst>
          </p:cNvPr>
          <p:cNvSpPr/>
          <p:nvPr/>
        </p:nvSpPr>
        <p:spPr>
          <a:xfrm rot="5400000">
            <a:off x="9242911" y="2224567"/>
            <a:ext cx="1171057" cy="538198"/>
          </a:xfrm>
          <a:prstGeom prst="rightArrow">
            <a:avLst>
              <a:gd name="adj1" fmla="val 54485"/>
              <a:gd name="adj2" fmla="val 50000"/>
            </a:avLst>
          </a:prstGeom>
          <a:solidFill>
            <a:srgbClr val="2CB8CB"/>
          </a:solidFill>
          <a:ln>
            <a:solidFill>
              <a:srgbClr val="2CB8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933406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1DD075-276B-D212-F90B-544873243B1C}"/>
              </a:ext>
            </a:extLst>
          </p:cNvPr>
          <p:cNvSpPr txBox="1">
            <a:spLocks/>
          </p:cNvSpPr>
          <p:nvPr/>
        </p:nvSpPr>
        <p:spPr>
          <a:xfrm>
            <a:off x="513072" y="154333"/>
            <a:ext cx="11678928" cy="13254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3B2F92"/>
                </a:solidFill>
                <a:latin typeface="Helvetica" pitchFamily="2" charset="0"/>
              </a:rPr>
              <a:t>5. ENNASTJUHTIV INIMENE: </a:t>
            </a:r>
            <a:r>
              <a:rPr lang="en-GB" sz="2400" b="1" dirty="0">
                <a:solidFill>
                  <a:srgbClr val="2CB8CB"/>
                </a:solidFill>
                <a:latin typeface="Helvetica" pitchFamily="2" charset="0"/>
              </a:rPr>
              <a:t>ÜLDOSKUSED </a:t>
            </a:r>
            <a:r>
              <a:rPr lang="en-GB" sz="2400" b="1" i="1" dirty="0">
                <a:solidFill>
                  <a:srgbClr val="2CB8CB"/>
                </a:solidFill>
                <a:latin typeface="Helvetica" pitchFamily="2" charset="0"/>
              </a:rPr>
              <a:t>versus</a:t>
            </a:r>
            <a:r>
              <a:rPr lang="en-GB" sz="2400" b="1" dirty="0">
                <a:solidFill>
                  <a:srgbClr val="2CB8CB"/>
                </a:solidFill>
                <a:latin typeface="Helvetica" pitchFamily="2" charset="0"/>
              </a:rPr>
              <a:t> ERIALALISED OSKUSED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89BE47-81DA-81C2-0FE9-63000294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47" y="2042768"/>
            <a:ext cx="6486596" cy="3280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7E9A4D-9B13-2545-7521-BB596FD4370E}"/>
              </a:ext>
            </a:extLst>
          </p:cNvPr>
          <p:cNvSpPr txBox="1"/>
          <p:nvPr/>
        </p:nvSpPr>
        <p:spPr>
          <a:xfrm>
            <a:off x="7112571" y="1479803"/>
            <a:ext cx="4875742" cy="4946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279" indent="-173279">
              <a:buFont typeface="Arial" panose="020B0604020202020204" pitchFamily="34" charset="0"/>
              <a:buChar char="•"/>
            </a:pPr>
            <a:r>
              <a:rPr lang="et-EE" sz="1577" b="1" dirty="0" err="1">
                <a:solidFill>
                  <a:srgbClr val="3F2C98"/>
                </a:solidFill>
                <a:latin typeface="Helvetica" pitchFamily="2" charset="0"/>
              </a:rPr>
              <a:t>Enesejuhtimisoskus</a:t>
            </a:r>
            <a:r>
              <a:rPr lang="et-EE" sz="1577" b="1" dirty="0">
                <a:solidFill>
                  <a:srgbClr val="3F2C98"/>
                </a:solidFill>
                <a:latin typeface="Helvetica" pitchFamily="2" charset="0"/>
              </a:rPr>
              <a:t>:</a:t>
            </a:r>
            <a:r>
              <a:rPr lang="et-EE" sz="1577" dirty="0">
                <a:latin typeface="Helvetica" pitchFamily="2" charset="0"/>
              </a:rPr>
              <a:t> oskus juhtida oma käitumist, eesmärke ja emotsioone.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t-EE" sz="1577" b="1" dirty="0">
                <a:solidFill>
                  <a:srgbClr val="3F2C98"/>
                </a:solidFill>
                <a:latin typeface="Helvetica" pitchFamily="2" charset="0"/>
              </a:rPr>
              <a:t>Kohanemisvõime:</a:t>
            </a:r>
            <a:r>
              <a:rPr lang="et-EE" sz="1577" dirty="0">
                <a:latin typeface="Helvetica" pitchFamily="2" charset="0"/>
              </a:rPr>
              <a:t> oskus muutustega toime tulla.</a:t>
            </a:r>
            <a:endParaRPr lang="et-EE" sz="1577" b="1" dirty="0">
              <a:latin typeface="Helvetica" pitchFamily="2" charset="0"/>
            </a:endParaRP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t-EE" sz="1577" b="1" dirty="0">
                <a:solidFill>
                  <a:srgbClr val="3F2C98"/>
                </a:solidFill>
                <a:latin typeface="Helvetica" pitchFamily="2" charset="0"/>
              </a:rPr>
              <a:t>Suhtlemisoskus:</a:t>
            </a:r>
            <a:r>
              <a:rPr lang="et-EE" sz="1577" dirty="0">
                <a:latin typeface="Helvetica" pitchFamily="2" charset="0"/>
              </a:rPr>
              <a:t> oskus selgelt rääkida ja teisi kuulata.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t-EE" sz="1577" b="1" dirty="0">
                <a:solidFill>
                  <a:srgbClr val="3F2C98"/>
                </a:solidFill>
                <a:latin typeface="Helvetica" pitchFamily="2" charset="0"/>
              </a:rPr>
              <a:t>Koostööoskus: </a:t>
            </a:r>
            <a:r>
              <a:rPr lang="et-EE" sz="1577" dirty="0">
                <a:latin typeface="Helvetica" pitchFamily="2" charset="0"/>
              </a:rPr>
              <a:t>oskus töötada meeskonnas.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t-EE" sz="1577" b="1" dirty="0">
                <a:solidFill>
                  <a:srgbClr val="3F2C98"/>
                </a:solidFill>
                <a:latin typeface="Helvetica" pitchFamily="2" charset="0"/>
              </a:rPr>
              <a:t>Probleemilahendusoskus: </a:t>
            </a:r>
            <a:r>
              <a:rPr lang="et-EE" sz="1577" dirty="0">
                <a:latin typeface="Helvetica" pitchFamily="2" charset="0"/>
              </a:rPr>
              <a:t>oskus leida lahendusi keerulistes olukordades.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t-EE" sz="1577" b="1" dirty="0">
                <a:solidFill>
                  <a:srgbClr val="3F2C98"/>
                </a:solidFill>
                <a:latin typeface="Helvetica" pitchFamily="2" charset="0"/>
              </a:rPr>
              <a:t>Ajaplaneerimise oskus:</a:t>
            </a:r>
            <a:r>
              <a:rPr lang="et-EE" sz="1577" dirty="0">
                <a:latin typeface="Helvetica" pitchFamily="2" charset="0"/>
              </a:rPr>
              <a:t> oskus oma aega ja ülesandeid korraldada.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t-EE" sz="1577" b="1" dirty="0">
                <a:solidFill>
                  <a:srgbClr val="3F2C98"/>
                </a:solidFill>
                <a:latin typeface="Helvetica" pitchFamily="2" charset="0"/>
              </a:rPr>
              <a:t>Õpioskus:</a:t>
            </a:r>
            <a:r>
              <a:rPr lang="et-EE" sz="1577" dirty="0">
                <a:latin typeface="Helvetica" pitchFamily="2" charset="0"/>
              </a:rPr>
              <a:t> oskus õppida ja uusi teadmisi omandada.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t-EE" sz="1577" b="1" dirty="0">
                <a:solidFill>
                  <a:srgbClr val="3F2C98"/>
                </a:solidFill>
                <a:latin typeface="Helvetica" pitchFamily="2" charset="0"/>
              </a:rPr>
              <a:t>Digipädevus: </a:t>
            </a:r>
            <a:r>
              <a:rPr lang="et-EE" sz="1577" dirty="0">
                <a:latin typeface="Helvetica" pitchFamily="2" charset="0"/>
              </a:rPr>
              <a:t>oskus kasutada digivahendeid ja tehnoloogiat.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t-EE" sz="1577" b="1" dirty="0">
                <a:solidFill>
                  <a:srgbClr val="3F2C98"/>
                </a:solidFill>
                <a:latin typeface="Helvetica" pitchFamily="2" charset="0"/>
              </a:rPr>
              <a:t>Kriitiline mõtlemine:</a:t>
            </a:r>
            <a:r>
              <a:rPr lang="et-EE" sz="1577" dirty="0">
                <a:latin typeface="Helvetica" pitchFamily="2" charset="0"/>
              </a:rPr>
              <a:t> oskus infot analüüsida ja hinnata.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t-EE" sz="1577" b="1" dirty="0">
                <a:solidFill>
                  <a:srgbClr val="3F2C98"/>
                </a:solidFill>
                <a:latin typeface="Helvetica" pitchFamily="2" charset="0"/>
              </a:rPr>
              <a:t>Loovus: </a:t>
            </a:r>
            <a:r>
              <a:rPr lang="et-EE" sz="1577" dirty="0">
                <a:latin typeface="Helvetica" pitchFamily="2" charset="0"/>
              </a:rPr>
              <a:t>oskus luua uusi ideid ja lahendusi.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t-EE" sz="1577" b="1" dirty="0">
                <a:solidFill>
                  <a:srgbClr val="3F2C98"/>
                </a:solidFill>
                <a:latin typeface="Helvetica" pitchFamily="2" charset="0"/>
              </a:rPr>
              <a:t>Eestvedamis- või juhtimisoskus: </a:t>
            </a:r>
            <a:r>
              <a:rPr lang="et-EE" sz="1577" dirty="0">
                <a:latin typeface="Helvetica" pitchFamily="2" charset="0"/>
              </a:rPr>
              <a:t>oskus teisi suunata, motiveerida ja ühise eesmärgi nimel tegutsema panna.</a:t>
            </a:r>
          </a:p>
        </p:txBody>
      </p:sp>
    </p:spTree>
    <p:extLst>
      <p:ext uri="{BB962C8B-B14F-4D97-AF65-F5344CB8AC3E}">
        <p14:creationId xmlns:p14="http://schemas.microsoft.com/office/powerpoint/2010/main" val="2983589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1DD075-276B-D212-F90B-544873243B1C}"/>
              </a:ext>
            </a:extLst>
          </p:cNvPr>
          <p:cNvSpPr txBox="1">
            <a:spLocks/>
          </p:cNvSpPr>
          <p:nvPr/>
        </p:nvSpPr>
        <p:spPr>
          <a:xfrm>
            <a:off x="546969" y="114300"/>
            <a:ext cx="1136643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NOORTE OOTUSED </a:t>
            </a:r>
            <a:r>
              <a:rPr lang="en-GB" sz="3000" b="1" i="1" dirty="0">
                <a:solidFill>
                  <a:srgbClr val="3B2F92"/>
                </a:solidFill>
                <a:latin typeface="Helvetica" pitchFamily="2" charset="0"/>
              </a:rPr>
              <a:t>versus</a:t>
            </a:r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TÖÖTURU TEGELIKKUS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E43DC-E42B-9E8C-2444-F3759B15EBF0}"/>
              </a:ext>
            </a:extLst>
          </p:cNvPr>
          <p:cNvSpPr txBox="1"/>
          <p:nvPr/>
        </p:nvSpPr>
        <p:spPr>
          <a:xfrm>
            <a:off x="816835" y="1371283"/>
            <a:ext cx="10186989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b="1" dirty="0">
                <a:solidFill>
                  <a:srgbClr val="3B1B86"/>
                </a:solidFill>
                <a:latin typeface="Helvetica" pitchFamily="2" charset="0"/>
              </a:rPr>
              <a:t>Unistused ei klapi tegudega</a:t>
            </a:r>
            <a:r>
              <a:rPr lang="et-EE" sz="2000" dirty="0">
                <a:solidFill>
                  <a:srgbClr val="3B1B86"/>
                </a:solidFill>
                <a:latin typeface="Helvetica" pitchFamily="2" charset="0"/>
              </a:rPr>
              <a:t>: ligi 21% noortest soovib kõrgharidust nõudvaid ameteid, kuid ei plaani ise kõrgharidust omandada.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500" dirty="0">
              <a:solidFill>
                <a:srgbClr val="3B1B86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b="1" dirty="0">
                <a:solidFill>
                  <a:srgbClr val="3B1B86"/>
                </a:solidFill>
                <a:latin typeface="Helvetica" pitchFamily="2" charset="0"/>
              </a:rPr>
              <a:t>Karjäärivalikud on kitsad</a:t>
            </a:r>
            <a:r>
              <a:rPr lang="et-EE" sz="2000" dirty="0">
                <a:solidFill>
                  <a:srgbClr val="3B1B86"/>
                </a:solidFill>
                <a:latin typeface="Helvetica" pitchFamily="2" charset="0"/>
              </a:rPr>
              <a:t>: noored eelistavad endiselt väheseid “prestiižikaid” ameteid (arst, jurist, IT), jättes kõrvale suure osa tegelikest töövõimalustest, sh tehnilised ja kutsevaldkonnad.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500" dirty="0">
              <a:solidFill>
                <a:srgbClr val="3B1B86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b="1" dirty="0">
                <a:solidFill>
                  <a:srgbClr val="3B1B86"/>
                </a:solidFill>
                <a:latin typeface="Helvetica" pitchFamily="2" charset="0"/>
              </a:rPr>
              <a:t>Ebakindlus rekordtasemel</a:t>
            </a:r>
            <a:r>
              <a:rPr lang="et-EE" sz="2000" dirty="0">
                <a:solidFill>
                  <a:srgbClr val="3B1B86"/>
                </a:solidFill>
                <a:latin typeface="Helvetica" pitchFamily="2" charset="0"/>
              </a:rPr>
              <a:t>:</a:t>
            </a:r>
          </a:p>
          <a:p>
            <a:pPr lvl="1"/>
            <a:r>
              <a:rPr lang="et-EE" sz="2000" b="1" dirty="0">
                <a:solidFill>
                  <a:srgbClr val="3B1B86"/>
                </a:solidFill>
                <a:latin typeface="Helvetica" pitchFamily="2" charset="0"/>
              </a:rPr>
              <a:t>	- 40%</a:t>
            </a:r>
            <a:r>
              <a:rPr lang="et-EE" sz="2000" dirty="0">
                <a:solidFill>
                  <a:srgbClr val="3B1B86"/>
                </a:solidFill>
                <a:latin typeface="Helvetica" pitchFamily="2" charset="0"/>
              </a:rPr>
              <a:t> tunneb end tuleviku tööplaanide suhtes ebakindlalt (märgatav tõus).</a:t>
            </a:r>
          </a:p>
          <a:p>
            <a:pPr lvl="1"/>
            <a:r>
              <a:rPr lang="et-EE" sz="2000" b="1" dirty="0">
                <a:solidFill>
                  <a:srgbClr val="3B1B86"/>
                </a:solidFill>
                <a:latin typeface="Helvetica" pitchFamily="2" charset="0"/>
              </a:rPr>
              <a:t>	- 39%</a:t>
            </a:r>
            <a:r>
              <a:rPr lang="et-EE" sz="2000" dirty="0">
                <a:solidFill>
                  <a:srgbClr val="3B1B86"/>
                </a:solidFill>
                <a:latin typeface="Helvetica" pitchFamily="2" charset="0"/>
              </a:rPr>
              <a:t> ei oska sõnastada, mida nad tulevikus teha tahaks või mis töö neid ootab.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500" b="1" dirty="0">
              <a:solidFill>
                <a:srgbClr val="3B1B86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b="1" dirty="0">
                <a:solidFill>
                  <a:srgbClr val="3B1B86"/>
                </a:solidFill>
                <a:latin typeface="Helvetica" pitchFamily="2" charset="0"/>
              </a:rPr>
              <a:t>Tugisüsteemid ei tööta piisavalt</a:t>
            </a:r>
            <a:r>
              <a:rPr lang="et-EE" sz="2000" dirty="0">
                <a:solidFill>
                  <a:srgbClr val="3B1B86"/>
                </a:solidFill>
                <a:latin typeface="Helvetica" pitchFamily="2" charset="0"/>
              </a:rPr>
              <a:t>: puudulik karjäärinõustamine ja selgus suurendavad stressi, vähendavad motivatsiooni ja raskendavad üleminekut koolist tööle või edasiõppesse.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A2E96E-D053-1B0D-8CDE-0D9AC24A2D15}"/>
              </a:ext>
            </a:extLst>
          </p:cNvPr>
          <p:cNvSpPr txBox="1"/>
          <p:nvPr/>
        </p:nvSpPr>
        <p:spPr>
          <a:xfrm>
            <a:off x="904564" y="5344171"/>
            <a:ext cx="10080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b="1" dirty="0">
                <a:solidFill>
                  <a:srgbClr val="831980"/>
                </a:solidFill>
                <a:effectLst/>
                <a:latin typeface="Helvetica" pitchFamily="2" charset="0"/>
              </a:rPr>
              <a:t>Sotsiaalmajanduslik taust määrab rohkem kui akadeemiline võimekus. </a:t>
            </a:r>
            <a:br>
              <a:rPr lang="et-EE" sz="2000" b="1" dirty="0">
                <a:solidFill>
                  <a:srgbClr val="831980"/>
                </a:solidFill>
                <a:effectLst/>
                <a:latin typeface="Helvetica" pitchFamily="2" charset="0"/>
              </a:rPr>
            </a:br>
            <a:r>
              <a:rPr lang="et-EE" sz="2000" dirty="0">
                <a:solidFill>
                  <a:srgbClr val="831980"/>
                </a:solidFill>
                <a:effectLst/>
                <a:latin typeface="Helvetica" pitchFamily="2" charset="0"/>
              </a:rPr>
              <a:t>OECD uuring näitab, et noorte karjääri- ja haridusplaanid ei sõltu peamiselt nende oskustest ega õpitulemustest, vaid hoopis sellest, millisest perekonnast nad pärit on.</a:t>
            </a:r>
          </a:p>
        </p:txBody>
      </p:sp>
    </p:spTree>
    <p:extLst>
      <p:ext uri="{BB962C8B-B14F-4D97-AF65-F5344CB8AC3E}">
        <p14:creationId xmlns:p14="http://schemas.microsoft.com/office/powerpoint/2010/main" val="540609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6438-BAFE-0AEA-9E6A-95753FF8BCDD}"/>
              </a:ext>
            </a:extLst>
          </p:cNvPr>
          <p:cNvSpPr txBox="1">
            <a:spLocks/>
          </p:cNvSpPr>
          <p:nvPr/>
        </p:nvSpPr>
        <p:spPr>
          <a:xfrm>
            <a:off x="412785" y="2766218"/>
            <a:ext cx="1136643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6. TULEVIKUTÖÖ OLEMUS &amp;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VÄLJAKUTSED</a:t>
            </a:r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858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C17670-F2F9-3EF5-E3D5-38A8BFEE5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550" y="168166"/>
            <a:ext cx="9184125" cy="64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47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D91B30-73CE-4DBC-D1E8-EFA168904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055" y="214925"/>
            <a:ext cx="9285890" cy="642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9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>
            <a:extLst>
              <a:ext uri="{FF2B5EF4-FFF2-40B4-BE49-F238E27FC236}">
                <a16:creationId xmlns:a16="http://schemas.microsoft.com/office/drawing/2014/main" id="{0A96C9C4-7929-02E2-00CC-971A4F60F4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4C021C-A81A-8DAC-64F3-A2DDEC50D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E"/>
          </a:p>
        </p:txBody>
      </p:sp>
      <p:pic>
        <p:nvPicPr>
          <p:cNvPr id="2051" name="Picture 10" descr="🇪🇺 Europe’s Population May Fall by 150 Million People by 2100">
            <a:extLst>
              <a:ext uri="{FF2B5EF4-FFF2-40B4-BE49-F238E27FC236}">
                <a16:creationId xmlns:a16="http://schemas.microsoft.com/office/drawing/2014/main" id="{8CE10014-436A-FA5E-0BDD-EEE01A10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558" y="-5133"/>
            <a:ext cx="5502442" cy="688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225D55-96BB-5A8F-4FE2-78C17138D275}"/>
              </a:ext>
            </a:extLst>
          </p:cNvPr>
          <p:cNvSpPr txBox="1"/>
          <p:nvPr/>
        </p:nvSpPr>
        <p:spPr>
          <a:xfrm>
            <a:off x="399418" y="2056139"/>
            <a:ext cx="618629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dirty="0">
                <a:solidFill>
                  <a:srgbClr val="11BDCF"/>
                </a:solidFill>
                <a:effectLst/>
                <a:latin typeface="Helvetica" pitchFamily="2" charset="0"/>
              </a:rPr>
              <a:t>„Elame turbulentses maailmas, kus </a:t>
            </a:r>
            <a:r>
              <a:rPr lang="et-EE" sz="2400" b="1" u="sng" dirty="0" err="1">
                <a:solidFill>
                  <a:srgbClr val="11BDCF"/>
                </a:solidFill>
                <a:effectLst/>
                <a:latin typeface="Helvetica" pitchFamily="2" charset="0"/>
              </a:rPr>
              <a:t>mitmik</a:t>
            </a:r>
            <a:r>
              <a:rPr lang="et-EE" sz="2400" b="1" u="sng" dirty="0">
                <a:solidFill>
                  <a:srgbClr val="11BDCF"/>
                </a:solidFill>
                <a:effectLst/>
                <a:latin typeface="Helvetica" pitchFamily="2" charset="0"/>
              </a:rPr>
              <a:t>-karjäär</a:t>
            </a:r>
            <a:r>
              <a:rPr lang="et-EE" sz="2400" dirty="0">
                <a:solidFill>
                  <a:srgbClr val="11BDCF"/>
                </a:solidFill>
                <a:effectLst/>
                <a:latin typeface="Helvetica" pitchFamily="2" charset="0"/>
              </a:rPr>
              <a:t> on uus normaalsus, </a:t>
            </a:r>
            <a:r>
              <a:rPr lang="et-EE" sz="2400" b="1" u="sng" dirty="0">
                <a:solidFill>
                  <a:srgbClr val="11BDCF"/>
                </a:solidFill>
                <a:effectLst/>
                <a:latin typeface="Helvetica" pitchFamily="2" charset="0"/>
              </a:rPr>
              <a:t>valdkondade seotus ja tehnoloogia põimumine </a:t>
            </a:r>
            <a:r>
              <a:rPr lang="et-EE" sz="2400" dirty="0">
                <a:solidFill>
                  <a:srgbClr val="11BDCF"/>
                </a:solidFill>
                <a:effectLst/>
                <a:latin typeface="Helvetica" pitchFamily="2" charset="0"/>
              </a:rPr>
              <a:t>kõikides ametites kasvab, </a:t>
            </a:r>
            <a:r>
              <a:rPr lang="et-EE" sz="2400" b="1" u="sng" dirty="0">
                <a:solidFill>
                  <a:srgbClr val="11BDCF"/>
                </a:solidFill>
                <a:effectLst/>
                <a:latin typeface="Helvetica" pitchFamily="2" charset="0"/>
              </a:rPr>
              <a:t>tehisintellekt</a:t>
            </a:r>
            <a:r>
              <a:rPr lang="et-EE" sz="2400" b="1" dirty="0">
                <a:solidFill>
                  <a:srgbClr val="11BDCF"/>
                </a:solidFill>
                <a:effectLst/>
                <a:latin typeface="Helvetica" pitchFamily="2" charset="0"/>
              </a:rPr>
              <a:t> </a:t>
            </a:r>
            <a:r>
              <a:rPr lang="et-EE" sz="2400" dirty="0">
                <a:solidFill>
                  <a:srgbClr val="11BDCF"/>
                </a:solidFill>
                <a:effectLst/>
                <a:latin typeface="Helvetica" pitchFamily="2" charset="0"/>
              </a:rPr>
              <a:t>võtab üle ka keerukad töökohad, alles jäävad elutargad ja empaatilised rollid, </a:t>
            </a:r>
            <a:r>
              <a:rPr lang="et-EE" sz="2400" b="1" u="sng" dirty="0">
                <a:solidFill>
                  <a:srgbClr val="11BDCF"/>
                </a:solidFill>
                <a:effectLst/>
                <a:latin typeface="Helvetica" pitchFamily="2" charset="0"/>
              </a:rPr>
              <a:t>haridus</a:t>
            </a:r>
            <a:r>
              <a:rPr lang="et-EE" sz="2400" b="1" dirty="0">
                <a:solidFill>
                  <a:srgbClr val="11BDCF"/>
                </a:solidFill>
                <a:effectLst/>
                <a:latin typeface="Helvetica" pitchFamily="2" charset="0"/>
              </a:rPr>
              <a:t> </a:t>
            </a:r>
            <a:r>
              <a:rPr lang="et-EE" sz="2400" dirty="0">
                <a:solidFill>
                  <a:srgbClr val="11BDCF"/>
                </a:solidFill>
                <a:effectLst/>
                <a:latin typeface="Helvetica" pitchFamily="2" charset="0"/>
              </a:rPr>
              <a:t>hõlmab teadmiste kõrval oskust neid päriselus rakendada. </a:t>
            </a:r>
            <a:r>
              <a:rPr lang="et-EE" sz="2400" b="1" u="sng" dirty="0">
                <a:solidFill>
                  <a:srgbClr val="11BDCF"/>
                </a:solidFill>
                <a:effectLst/>
                <a:latin typeface="Helvetica" pitchFamily="2" charset="0"/>
              </a:rPr>
              <a:t>Noored</a:t>
            </a:r>
            <a:r>
              <a:rPr lang="et-EE" sz="2400" dirty="0">
                <a:solidFill>
                  <a:srgbClr val="11BDCF"/>
                </a:solidFill>
                <a:effectLst/>
                <a:latin typeface="Helvetica" pitchFamily="2" charset="0"/>
              </a:rPr>
              <a:t> sisenevad </a:t>
            </a:r>
            <a:r>
              <a:rPr lang="et-EE" sz="2400" u="sng" dirty="0">
                <a:solidFill>
                  <a:srgbClr val="11BDCF"/>
                </a:solidFill>
                <a:effectLst/>
                <a:latin typeface="Helvetica" pitchFamily="2" charset="0"/>
              </a:rPr>
              <a:t>tööellu varem</a:t>
            </a:r>
            <a:r>
              <a:rPr lang="et-EE" sz="2400" dirty="0">
                <a:solidFill>
                  <a:srgbClr val="11BDCF"/>
                </a:solidFill>
                <a:effectLst/>
                <a:latin typeface="Helvetica" pitchFamily="2" charset="0"/>
              </a:rPr>
              <a:t>, </a:t>
            </a:r>
            <a:r>
              <a:rPr lang="et-EE" sz="2400" b="1" u="sng" dirty="0">
                <a:solidFill>
                  <a:srgbClr val="11BDCF"/>
                </a:solidFill>
                <a:effectLst/>
                <a:latin typeface="Helvetica" pitchFamily="2" charset="0"/>
              </a:rPr>
              <a:t>seeniorid </a:t>
            </a:r>
            <a:r>
              <a:rPr lang="et-EE" sz="2400" dirty="0">
                <a:solidFill>
                  <a:srgbClr val="11BDCF"/>
                </a:solidFill>
                <a:effectLst/>
                <a:latin typeface="Helvetica" pitchFamily="2" charset="0"/>
              </a:rPr>
              <a:t>töötavad kauem ja </a:t>
            </a:r>
            <a:r>
              <a:rPr lang="et-EE" sz="2400" b="1" u="sng" dirty="0">
                <a:solidFill>
                  <a:srgbClr val="11BDCF"/>
                </a:solidFill>
                <a:effectLst/>
                <a:latin typeface="Helvetica" pitchFamily="2" charset="0"/>
              </a:rPr>
              <a:t>üle poole töötajatest </a:t>
            </a:r>
            <a:r>
              <a:rPr lang="et-EE" sz="2400" dirty="0">
                <a:solidFill>
                  <a:srgbClr val="11BDCF"/>
                </a:solidFill>
                <a:effectLst/>
                <a:latin typeface="Helvetica" pitchFamily="2" charset="0"/>
              </a:rPr>
              <a:t>vajab kohest täiend- või ümberõpet."</a:t>
            </a:r>
            <a:endParaRPr lang="et-EE" sz="2400" dirty="0">
              <a:solidFill>
                <a:srgbClr val="11BDCF"/>
              </a:solidFill>
              <a:latin typeface="Helvetica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9B428D-4CE6-EA4F-98A6-57017AD79B85}"/>
              </a:ext>
            </a:extLst>
          </p:cNvPr>
          <p:cNvSpPr txBox="1">
            <a:spLocks/>
          </p:cNvSpPr>
          <p:nvPr/>
        </p:nvSpPr>
        <p:spPr>
          <a:xfrm>
            <a:off x="399418" y="487949"/>
            <a:ext cx="11155884" cy="132556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3B2F92"/>
                </a:solidFill>
                <a:latin typeface="Helvetica" pitchFamily="2" charset="0"/>
              </a:rPr>
              <a:t>KOKKUVÕTE</a:t>
            </a:r>
          </a:p>
          <a:p>
            <a:r>
              <a:rPr lang="en-GB" sz="3000" dirty="0" err="1">
                <a:solidFill>
                  <a:srgbClr val="3B2F92"/>
                </a:solidFill>
                <a:latin typeface="Helvetica" pitchFamily="2" charset="0"/>
              </a:rPr>
              <a:t>Töö</a:t>
            </a:r>
            <a:r>
              <a:rPr lang="en-GB" sz="3000" dirty="0">
                <a:solidFill>
                  <a:srgbClr val="3B2F92"/>
                </a:solidFill>
                <a:latin typeface="Helvetica" pitchFamily="2" charset="0"/>
              </a:rPr>
              <a:t> </a:t>
            </a:r>
            <a:r>
              <a:rPr lang="en-GB" sz="3000" dirty="0" err="1">
                <a:solidFill>
                  <a:srgbClr val="3B2F92"/>
                </a:solidFill>
                <a:latin typeface="Helvetica" pitchFamily="2" charset="0"/>
              </a:rPr>
              <a:t>ja</a:t>
            </a:r>
            <a:r>
              <a:rPr lang="en-GB" sz="3000" dirty="0">
                <a:solidFill>
                  <a:srgbClr val="3B2F92"/>
                </a:solidFill>
                <a:latin typeface="Helvetica" pitchFamily="2" charset="0"/>
              </a:rPr>
              <a:t> </a:t>
            </a:r>
            <a:r>
              <a:rPr lang="en-GB" sz="3000" dirty="0" err="1">
                <a:solidFill>
                  <a:srgbClr val="3B2F92"/>
                </a:solidFill>
                <a:latin typeface="Helvetica" pitchFamily="2" charset="0"/>
              </a:rPr>
              <a:t>oskused</a:t>
            </a:r>
            <a:r>
              <a:rPr lang="en-GB" sz="3000" dirty="0">
                <a:solidFill>
                  <a:srgbClr val="3B2F92"/>
                </a:solidFill>
                <a:latin typeface="Helvetica" pitchFamily="2" charset="0"/>
              </a:rPr>
              <a:t> 2035</a:t>
            </a:r>
          </a:p>
          <a:p>
            <a:r>
              <a:rPr lang="en-GB" sz="3000" dirty="0">
                <a:solidFill>
                  <a:srgbClr val="3B2F92"/>
                </a:solidFill>
                <a:latin typeface="Helvetica" pitchFamily="2" charset="0"/>
              </a:rPr>
              <a:t>Ott </a:t>
            </a:r>
            <a:r>
              <a:rPr lang="en-GB" sz="3000" dirty="0" err="1">
                <a:solidFill>
                  <a:srgbClr val="3B2F92"/>
                </a:solidFill>
                <a:latin typeface="Helvetica" pitchFamily="2" charset="0"/>
              </a:rPr>
              <a:t>Pärna</a:t>
            </a:r>
            <a:r>
              <a:rPr lang="en-GB" sz="3000" dirty="0">
                <a:solidFill>
                  <a:srgbClr val="3B2F92"/>
                </a:solidFill>
                <a:latin typeface="Helvetica" pitchFamily="2" charset="0"/>
              </a:rPr>
              <a:t> / ca 300 </a:t>
            </a:r>
            <a:r>
              <a:rPr lang="en-GB" sz="3000" dirty="0" err="1">
                <a:solidFill>
                  <a:srgbClr val="3B2F92"/>
                </a:solidFill>
                <a:latin typeface="Helvetica" pitchFamily="2" charset="0"/>
              </a:rPr>
              <a:t>allikat</a:t>
            </a:r>
            <a:endParaRPr lang="en-GB" sz="3000" dirty="0">
              <a:solidFill>
                <a:srgbClr val="3B2F9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213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336E7-716A-D25E-FE3C-ABE8EF076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79" y="140042"/>
            <a:ext cx="9462842" cy="6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73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1DD075-276B-D212-F90B-544873243B1C}"/>
              </a:ext>
            </a:extLst>
          </p:cNvPr>
          <p:cNvSpPr txBox="1">
            <a:spLocks/>
          </p:cNvSpPr>
          <p:nvPr/>
        </p:nvSpPr>
        <p:spPr>
          <a:xfrm>
            <a:off x="768743" y="210746"/>
            <a:ext cx="10859839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7. TEHISARU TÖÖTURUL JA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SELLEKS VALMISTUMINE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C5E1F-5E25-4382-EDCD-EF362746F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854" y="1280160"/>
            <a:ext cx="9228292" cy="52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12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1DD075-276B-D212-F90B-544873243B1C}"/>
              </a:ext>
            </a:extLst>
          </p:cNvPr>
          <p:cNvSpPr txBox="1">
            <a:spLocks/>
          </p:cNvSpPr>
          <p:nvPr/>
        </p:nvSpPr>
        <p:spPr>
          <a:xfrm>
            <a:off x="768743" y="210746"/>
            <a:ext cx="10859839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8. TEGUTSEMINE JA TOIMETULEK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TEHNOLOOGIAKESKSES MAAILMAS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1A0C48-8622-9C2D-6ACD-E3977056E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25520" y="4017525"/>
            <a:ext cx="4576207" cy="2693677"/>
          </a:xfrm>
          <a:prstGeom prst="rect">
            <a:avLst/>
          </a:prstGeom>
        </p:spPr>
      </p:pic>
      <p:pic>
        <p:nvPicPr>
          <p:cNvPr id="5" name="Picture 2" descr="Dolce Gabbana Logo: The Iconic Symbol Of Italian Luxury Fashion -  LogoCreator.io">
            <a:extLst>
              <a:ext uri="{FF2B5EF4-FFF2-40B4-BE49-F238E27FC236}">
                <a16:creationId xmlns:a16="http://schemas.microsoft.com/office/drawing/2014/main" id="{99D4FC77-1BA0-789D-A7B7-E4A5A9D3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11" y="1868280"/>
            <a:ext cx="2321668" cy="17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ose Build: A Hackable Speaker Kit for ...">
            <a:extLst>
              <a:ext uri="{FF2B5EF4-FFF2-40B4-BE49-F238E27FC236}">
                <a16:creationId xmlns:a16="http://schemas.microsoft.com/office/drawing/2014/main" id="{20ECB1ED-7E88-FFCA-35B4-81E25C4C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90" y="2070755"/>
            <a:ext cx="3410900" cy="191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What Does It Mean For A Watch To Be Swiss-Made - ATimelyPerspective">
            <a:extLst>
              <a:ext uri="{FF2B5EF4-FFF2-40B4-BE49-F238E27FC236}">
                <a16:creationId xmlns:a16="http://schemas.microsoft.com/office/drawing/2014/main" id="{4E6DCC9F-98C7-AD8D-32E4-2309EE160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25" y="3428999"/>
            <a:ext cx="2509565" cy="223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troducing the “Maker Movement” — Decentralised Sustainable Production is  Coming! | by John Forfar | Tradr | Medium">
            <a:extLst>
              <a:ext uri="{FF2B5EF4-FFF2-40B4-BE49-F238E27FC236}">
                <a16:creationId xmlns:a16="http://schemas.microsoft.com/office/drawing/2014/main" id="{84E8E64B-24F8-0700-1280-44A3300A9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75" y="2267480"/>
            <a:ext cx="4228440" cy="356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525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FA633-37AF-19DD-8A53-9AA7BDB8A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70" y="511775"/>
            <a:ext cx="8817990" cy="2317377"/>
          </a:xfrm>
          <a:prstGeom prst="rect">
            <a:avLst/>
          </a:prstGeom>
        </p:spPr>
      </p:pic>
      <p:pic>
        <p:nvPicPr>
          <p:cNvPr id="2050" name="Picture 2" descr="Running Shoe Isolated Images – Browse 306,090 Stock Photos, Vectors, and  Video | Adobe Stock">
            <a:extLst>
              <a:ext uri="{FF2B5EF4-FFF2-40B4-BE49-F238E27FC236}">
                <a16:creationId xmlns:a16="http://schemas.microsoft.com/office/drawing/2014/main" id="{EFC9105A-D38E-BA79-0885-134ED750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47" y="3085040"/>
            <a:ext cx="4550923" cy="303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7DA63E-1355-B7A5-FE98-F43584941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838" y="255887"/>
            <a:ext cx="4080662" cy="63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13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F0F6C6-65FF-E06D-AAA2-23CDB2AE0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64" y="4400711"/>
            <a:ext cx="2082672" cy="35763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6DF49-BA83-D179-ABA6-0ABEF1448A67}"/>
              </a:ext>
            </a:extLst>
          </p:cNvPr>
          <p:cNvGrpSpPr/>
          <p:nvPr/>
        </p:nvGrpSpPr>
        <p:grpSpPr>
          <a:xfrm>
            <a:off x="1404564" y="2788920"/>
            <a:ext cx="9382872" cy="1078728"/>
            <a:chOff x="2471533" y="2641252"/>
            <a:chExt cx="7833541" cy="8079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40EA94-07BE-1F42-2212-6AF314505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1533" y="2641252"/>
              <a:ext cx="7833541" cy="80794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124A63F-6FE3-1914-C075-69BA4EECC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3294" y="3045223"/>
              <a:ext cx="274062" cy="337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7364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>
            <a:extLst>
              <a:ext uri="{FF2B5EF4-FFF2-40B4-BE49-F238E27FC236}">
                <a16:creationId xmlns:a16="http://schemas.microsoft.com/office/drawing/2014/main" id="{0A96C9C4-7929-02E2-00CC-971A4F60F4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11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E"/>
          </a:p>
        </p:txBody>
      </p:sp>
      <p:pic>
        <p:nvPicPr>
          <p:cNvPr id="1031" name="Picture 7" descr="Rise of the youngtimers; are young people set to save classic cars? -  Piston Foundation">
            <a:extLst>
              <a:ext uri="{FF2B5EF4-FFF2-40B4-BE49-F238E27FC236}">
                <a16:creationId xmlns:a16="http://schemas.microsoft.com/office/drawing/2014/main" id="{A12447DC-FA07-F844-96A5-EDF9F10E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981" y="-443945"/>
            <a:ext cx="1151611" cy="76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0140949-A8EA-3667-D45A-08989C91DF26}"/>
              </a:ext>
            </a:extLst>
          </p:cNvPr>
          <p:cNvSpPr txBox="1">
            <a:spLocks/>
          </p:cNvSpPr>
          <p:nvPr/>
        </p:nvSpPr>
        <p:spPr>
          <a:xfrm>
            <a:off x="4067783" y="2700847"/>
            <a:ext cx="4056434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rgbClr val="3B2F92"/>
                </a:solidFill>
                <a:latin typeface="Helvetica" pitchFamily="2" charset="0"/>
              </a:rPr>
              <a:t>AITÄH!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886DB5-B1C3-C9E9-99A9-E11DAF0E4F6E}"/>
              </a:ext>
            </a:extLst>
          </p:cNvPr>
          <p:cNvSpPr txBox="1">
            <a:spLocks/>
          </p:cNvSpPr>
          <p:nvPr/>
        </p:nvSpPr>
        <p:spPr>
          <a:xfrm>
            <a:off x="3486555" y="5054902"/>
            <a:ext cx="5523689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>
                <a:solidFill>
                  <a:srgbClr val="3B2F92"/>
                </a:solidFill>
                <a:latin typeface="Helvetica" pitchFamily="2" charset="0"/>
              </a:rPr>
              <a:t>OTT PÄRNA</a:t>
            </a:r>
          </a:p>
          <a:p>
            <a:pPr algn="ctr"/>
            <a:r>
              <a:rPr lang="en-GB" sz="3000" u="sng" dirty="0" err="1">
                <a:solidFill>
                  <a:srgbClr val="3B2F92"/>
                </a:solidFill>
                <a:latin typeface="Helvetica" pitchFamily="2" charset="0"/>
              </a:rPr>
              <a:t>ott.parna@gmail.com</a:t>
            </a:r>
            <a:endParaRPr lang="en-GB" sz="3000" u="sng" dirty="0">
              <a:solidFill>
                <a:srgbClr val="3B2F9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56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1DD075-276B-D212-F90B-544873243B1C}"/>
              </a:ext>
            </a:extLst>
          </p:cNvPr>
          <p:cNvSpPr txBox="1">
            <a:spLocks/>
          </p:cNvSpPr>
          <p:nvPr/>
        </p:nvSpPr>
        <p:spPr>
          <a:xfrm>
            <a:off x="513072" y="154333"/>
            <a:ext cx="11365632" cy="13254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MAJANDUSE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KAASAJASTAMISE TEED</a:t>
            </a:r>
            <a:endParaRPr lang="en-GB" sz="3000" dirty="0">
              <a:solidFill>
                <a:srgbClr val="2CB8CB"/>
              </a:solidFill>
              <a:latin typeface="Helvetica" pitchFamily="2" charset="0"/>
            </a:endParaRPr>
          </a:p>
        </p:txBody>
      </p:sp>
      <p:pic>
        <p:nvPicPr>
          <p:cNvPr id="2" name="P 2" descr="Screen shot 2010-09-15 at 11.12.07 PM.png">
            <a:extLst>
              <a:ext uri="{FF2B5EF4-FFF2-40B4-BE49-F238E27FC236}">
                <a16:creationId xmlns:a16="http://schemas.microsoft.com/office/drawing/2014/main" id="{9E59CB5D-AB6E-907A-5804-9B5E4C3059C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95" y="1545716"/>
            <a:ext cx="7172712" cy="459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B1F531-0E26-69B8-B3C0-13EFBC3D5623}"/>
              </a:ext>
            </a:extLst>
          </p:cNvPr>
          <p:cNvSpPr/>
          <p:nvPr/>
        </p:nvSpPr>
        <p:spPr>
          <a:xfrm>
            <a:off x="8456785" y="6209258"/>
            <a:ext cx="3735215" cy="322867"/>
          </a:xfrm>
          <a:prstGeom prst="rect">
            <a:avLst/>
          </a:prstGeom>
        </p:spPr>
        <p:txBody>
          <a:bodyPr wrap="square" lIns="91147" tIns="45572" rIns="91147" bIns="45572">
            <a:spAutoFit/>
          </a:bodyPr>
          <a:lstStyle/>
          <a:p>
            <a:r>
              <a:rPr lang="et-E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ALLIKAS: </a:t>
            </a:r>
            <a:r>
              <a:rPr lang="ca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Lester</a:t>
            </a:r>
            <a:r>
              <a:rPr lang="ca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 &amp; </a:t>
            </a:r>
            <a:r>
              <a:rPr lang="ca-E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Sotarauta</a:t>
            </a:r>
            <a:r>
              <a:rPr lang="ca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, 2007</a:t>
            </a: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 </a:t>
            </a: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7027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1DD075-276B-D212-F90B-544873243B1C}"/>
              </a:ext>
            </a:extLst>
          </p:cNvPr>
          <p:cNvSpPr txBox="1">
            <a:spLocks/>
          </p:cNvSpPr>
          <p:nvPr/>
        </p:nvSpPr>
        <p:spPr>
          <a:xfrm>
            <a:off x="513072" y="154333"/>
            <a:ext cx="11365632" cy="13254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TÖÖTAJATE ETTEVALMISTUS</a:t>
            </a:r>
            <a:r>
              <a:rPr lang="en-EE" sz="3000" dirty="0">
                <a:solidFill>
                  <a:srgbClr val="3A2E92"/>
                </a:solidFill>
                <a:latin typeface="Helvetica" pitchFamily="2" charset="0"/>
              </a:rPr>
              <a:t> ≠</a:t>
            </a:r>
            <a:r>
              <a:rPr lang="en-GB" sz="3000" b="1" dirty="0">
                <a:solidFill>
                  <a:srgbClr val="3A2E92"/>
                </a:solidFill>
                <a:latin typeface="Helvetica" pitchFamily="2" charset="0"/>
              </a:rPr>
              <a:t>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MAJANDUSE EESMÄRGID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C4AF1D-6C6A-0607-CCC4-682BAB746F80}"/>
              </a:ext>
            </a:extLst>
          </p:cNvPr>
          <p:cNvSpPr/>
          <p:nvPr/>
        </p:nvSpPr>
        <p:spPr>
          <a:xfrm>
            <a:off x="280395" y="6355427"/>
            <a:ext cx="10783845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t-EE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cs typeface="Helvetica Neue" charset="0"/>
              </a:rPr>
              <a:t>Eesti tööhõive jaotuse projektsioon töötlevas tööstuses ja teeninduses Soome tööhõive struktuuri põhjal 2010. aastal (</a:t>
            </a:r>
            <a:r>
              <a:rPr lang="et-EE" sz="13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cs typeface="Helvetica Neue" charset="0"/>
              </a:rPr>
              <a:t>Eurostati</a:t>
            </a:r>
            <a:r>
              <a:rPr lang="et-EE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cs typeface="Helvetica Neue" charset="0"/>
              </a:rPr>
              <a:t> andmed)</a:t>
            </a:r>
            <a:endParaRPr lang="ca-ES" sz="1333" dirty="0">
              <a:solidFill>
                <a:schemeClr val="tx1">
                  <a:lumMod val="50000"/>
                  <a:lumOff val="50000"/>
                </a:schemeClr>
              </a:solidFill>
              <a:latin typeface="Helvetica Neue" charset="0"/>
              <a:cs typeface="Helvetica Neue" charset="0"/>
            </a:endParaRPr>
          </a:p>
          <a:p>
            <a:pPr lvl="0" algn="r">
              <a:defRPr/>
            </a:pPr>
            <a:endParaRPr lang="ca-ES" sz="1333" dirty="0">
              <a:latin typeface="Helvetica Neue"/>
              <a:cs typeface="Helvetica Neue"/>
            </a:endParaRPr>
          </a:p>
        </p:txBody>
      </p:sp>
      <p:pic>
        <p:nvPicPr>
          <p:cNvPr id="5" name="Picture 4" descr="Screen Shot 2015-02-11 at 17.00.00.png">
            <a:extLst>
              <a:ext uri="{FF2B5EF4-FFF2-40B4-BE49-F238E27FC236}">
                <a16:creationId xmlns:a16="http://schemas.microsoft.com/office/drawing/2014/main" id="{1FCA9EDA-13C5-34C6-DB1E-D324D2AEB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82" y="1594103"/>
            <a:ext cx="8336412" cy="44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6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8EFA8D-7727-C2D9-5572-1B826D93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AC7F09-43B7-8B40-02A6-33C4128A5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643" y="1969048"/>
            <a:ext cx="6306344" cy="444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1286F6-59F1-3F8F-6CD1-EA2EEDE9C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446" y="1414806"/>
            <a:ext cx="7506497" cy="4345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6F7558-0760-F0E2-B825-220396EC3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70" y="2445170"/>
            <a:ext cx="8020845" cy="5360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8C3CD0-84B6-4F34-C6BD-DB81B4C9B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7127" y="3035523"/>
            <a:ext cx="4891884" cy="426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ED8AB5-9495-DFF6-127B-F6BA64389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032" y="3546727"/>
            <a:ext cx="4891883" cy="6738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60B7916-27CE-BBD5-5CBD-E6022FC01C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1948" y="4252605"/>
            <a:ext cx="5109369" cy="5007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A831D53-7BD4-200A-D9D0-CC57C39F2F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2055" y="4785382"/>
            <a:ext cx="6042027" cy="479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A90697A-3508-B4D0-41CF-40B56B35C2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0851" y="5313016"/>
            <a:ext cx="7349334" cy="3434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A4C9295-89C4-066E-0A4A-F657FD4C1E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070" y="5825784"/>
            <a:ext cx="4506122" cy="416904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DD4EFE5F-C4FA-021E-F880-14A97B53CE2D}"/>
              </a:ext>
            </a:extLst>
          </p:cNvPr>
          <p:cNvSpPr txBox="1">
            <a:spLocks/>
          </p:cNvSpPr>
          <p:nvPr/>
        </p:nvSpPr>
        <p:spPr>
          <a:xfrm>
            <a:off x="2671948" y="210746"/>
            <a:ext cx="8956634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TULEVIKURAPORTI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SISUKORD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9AABC8E8-3B4F-509A-9A54-DC60F5561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6419" y="6058074"/>
            <a:ext cx="3133766" cy="398295"/>
          </a:xfrm>
        </p:spPr>
        <p:txBody>
          <a:bodyPr/>
          <a:lstStyle/>
          <a:p>
            <a:pPr algn="r"/>
            <a:r>
              <a:rPr lang="en-GB" sz="1500" dirty="0">
                <a:solidFill>
                  <a:srgbClr val="11BDCF"/>
                </a:solidFill>
                <a:effectLst/>
                <a:latin typeface="Helvetica" pitchFamily="2" charset="0"/>
              </a:rPr>
              <a:t>© Ott </a:t>
            </a:r>
            <a:r>
              <a:rPr lang="en-GB" sz="1500" dirty="0" err="1">
                <a:solidFill>
                  <a:srgbClr val="11BDCF"/>
                </a:solidFill>
                <a:effectLst/>
                <a:latin typeface="Helvetica" pitchFamily="2" charset="0"/>
              </a:rPr>
              <a:t>Pärna</a:t>
            </a:r>
            <a:r>
              <a:rPr lang="en-GB" sz="1500" dirty="0">
                <a:solidFill>
                  <a:srgbClr val="11BDCF"/>
                </a:solidFill>
                <a:effectLst/>
                <a:latin typeface="Helvetica" pitchFamily="2" charset="0"/>
              </a:rPr>
              <a:t> &amp; </a:t>
            </a:r>
            <a:r>
              <a:rPr lang="en-GB" sz="1500" dirty="0" err="1">
                <a:solidFill>
                  <a:srgbClr val="11BDCF"/>
                </a:solidFill>
                <a:effectLst/>
                <a:latin typeface="Helvetica" pitchFamily="2" charset="0"/>
              </a:rPr>
              <a:t>Kutsekoda</a:t>
            </a:r>
            <a:endParaRPr lang="en-GB" sz="1500" dirty="0">
              <a:solidFill>
                <a:srgbClr val="11BDCF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04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1DD075-276B-D212-F90B-544873243B1C}"/>
              </a:ext>
            </a:extLst>
          </p:cNvPr>
          <p:cNvSpPr txBox="1">
            <a:spLocks/>
          </p:cNvSpPr>
          <p:nvPr/>
        </p:nvSpPr>
        <p:spPr>
          <a:xfrm>
            <a:off x="297181" y="210746"/>
            <a:ext cx="11331402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1. TRENDID: ENIM MÕJU AVALDAVAD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MEGATRENDID 2050</a:t>
            </a:r>
            <a:endParaRPr lang="en-GB" sz="3000" dirty="0">
              <a:solidFill>
                <a:srgbClr val="2CB8CB"/>
              </a:solidFill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2F71B-124C-C1C2-3CD4-857BCF0D7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99" y="1536309"/>
            <a:ext cx="9712201" cy="4154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A1674-4211-0272-3515-BAEC6B8B3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31" y="6052609"/>
            <a:ext cx="6829425" cy="3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58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1DD075-276B-D212-F90B-544873243B1C}"/>
              </a:ext>
            </a:extLst>
          </p:cNvPr>
          <p:cNvSpPr txBox="1">
            <a:spLocks/>
          </p:cNvSpPr>
          <p:nvPr/>
        </p:nvSpPr>
        <p:spPr>
          <a:xfrm>
            <a:off x="332581" y="518102"/>
            <a:ext cx="4386077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2. RISKID MAAILMAS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LÜHEMAS &amp; PIKEMAS VAATES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159B1-1906-282B-B5ED-BF6AF1E4C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083" y="314275"/>
            <a:ext cx="6822335" cy="5921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E6D24A-38DA-3F68-402A-B572A1E1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82" y="6402597"/>
            <a:ext cx="7772400" cy="296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AD2989-0961-5027-FBF9-6446413C2A59}"/>
              </a:ext>
            </a:extLst>
          </p:cNvPr>
          <p:cNvSpPr txBox="1"/>
          <p:nvPr/>
        </p:nvSpPr>
        <p:spPr>
          <a:xfrm>
            <a:off x="332581" y="2187172"/>
            <a:ext cx="3576479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i="1" dirty="0">
                <a:solidFill>
                  <a:srgbClr val="831B82"/>
                </a:solidFill>
                <a:effectLst/>
                <a:latin typeface="Helvetica" pitchFamily="2" charset="0"/>
              </a:rPr>
              <a:t>„Tegutsemisega kaasnevad riskid ja kulud. Kuid need on oluliselt väiksemad kui mugava tegevusetusega</a:t>
            </a:r>
          </a:p>
          <a:p>
            <a:r>
              <a:rPr lang="et-EE" sz="2000" i="1" dirty="0">
                <a:solidFill>
                  <a:srgbClr val="831B82"/>
                </a:solidFill>
                <a:effectLst/>
                <a:latin typeface="Helvetica" pitchFamily="2" charset="0"/>
              </a:rPr>
              <a:t>kaasnevad pikaajalised riskid.“</a:t>
            </a:r>
          </a:p>
          <a:p>
            <a:endParaRPr lang="et-EE" sz="2000" i="1" dirty="0">
              <a:solidFill>
                <a:srgbClr val="831B82"/>
              </a:solidFill>
              <a:effectLst/>
              <a:latin typeface="Helvetica" pitchFamily="2" charset="0"/>
            </a:endParaRPr>
          </a:p>
          <a:p>
            <a:r>
              <a:rPr lang="et-EE" sz="1500" dirty="0">
                <a:effectLst/>
                <a:latin typeface="Helvetica" pitchFamily="2" charset="0"/>
              </a:rPr>
              <a:t>John F. Kennedy</a:t>
            </a:r>
          </a:p>
          <a:p>
            <a:endParaRPr lang="en-GB" dirty="0">
              <a:solidFill>
                <a:srgbClr val="831B82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61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C4716-26E8-5714-BA20-BE33FD60A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852" y="0"/>
            <a:ext cx="6872741" cy="6374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972EE-CFB4-E776-4472-DBCD70A1C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81" y="6484872"/>
            <a:ext cx="7772400" cy="29644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1DD075-276B-D212-F90B-544873243B1C}"/>
              </a:ext>
            </a:extLst>
          </p:cNvPr>
          <p:cNvSpPr txBox="1">
            <a:spLocks/>
          </p:cNvSpPr>
          <p:nvPr/>
        </p:nvSpPr>
        <p:spPr>
          <a:xfrm>
            <a:off x="536349" y="329498"/>
            <a:ext cx="3192503" cy="32212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RISKIDE OMAVAHELINE SEOS &amp;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EBAVÕRDSUS</a:t>
            </a:r>
          </a:p>
        </p:txBody>
      </p:sp>
    </p:spTree>
    <p:extLst>
      <p:ext uri="{BB962C8B-B14F-4D97-AF65-F5344CB8AC3E}">
        <p14:creationId xmlns:p14="http://schemas.microsoft.com/office/powerpoint/2010/main" val="224759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1DD075-276B-D212-F90B-544873243B1C}"/>
              </a:ext>
            </a:extLst>
          </p:cNvPr>
          <p:cNvSpPr txBox="1">
            <a:spLocks/>
          </p:cNvSpPr>
          <p:nvPr/>
        </p:nvSpPr>
        <p:spPr>
          <a:xfrm>
            <a:off x="453662" y="210746"/>
            <a:ext cx="1117492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3B2F92"/>
                </a:solidFill>
                <a:latin typeface="Helvetica" pitchFamily="2" charset="0"/>
              </a:rPr>
              <a:t>3. TÖÖ JA TÖÖTAMISE </a:t>
            </a:r>
            <a:r>
              <a:rPr lang="en-GB" sz="3000" b="1" dirty="0">
                <a:solidFill>
                  <a:srgbClr val="2CB8CB"/>
                </a:solidFill>
                <a:latin typeface="Helvetica" pitchFamily="2" charset="0"/>
              </a:rPr>
              <a:t>TULEVIKUSTSENAARIUMID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30A554-B825-66C6-FFBC-157B29151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3" y="6110186"/>
            <a:ext cx="4974407" cy="315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DBC005-37CF-028A-1548-A1669020F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44" y="1536309"/>
            <a:ext cx="10287312" cy="43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03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163184</TotalTime>
  <Words>802</Words>
  <Application>Microsoft Office PowerPoint</Application>
  <PresentationFormat>Widescreen</PresentationFormat>
  <Paragraphs>106</Paragraphs>
  <Slides>25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670</cp:revision>
  <cp:lastPrinted>2026-03-16T23:06:20Z</cp:lastPrinted>
  <dcterms:created xsi:type="dcterms:W3CDTF">2025-05-08T12:44:33Z</dcterms:created>
  <dcterms:modified xsi:type="dcterms:W3CDTF">2026-03-17T04:22:40Z</dcterms:modified>
</cp:coreProperties>
</file>