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404" r:id="rId2"/>
    <p:sldId id="2076138066" r:id="rId3"/>
    <p:sldId id="2076138065" r:id="rId4"/>
    <p:sldId id="257" r:id="rId5"/>
    <p:sldId id="277" r:id="rId6"/>
    <p:sldId id="268" r:id="rId7"/>
    <p:sldId id="1075" r:id="rId8"/>
    <p:sldId id="284" r:id="rId9"/>
    <p:sldId id="1081" r:id="rId10"/>
    <p:sldId id="1074" r:id="rId11"/>
    <p:sldId id="1080" r:id="rId12"/>
    <p:sldId id="450" r:id="rId13"/>
    <p:sldId id="1058" r:id="rId14"/>
    <p:sldId id="406" r:id="rId15"/>
    <p:sldId id="1077" r:id="rId16"/>
    <p:sldId id="1079" r:id="rId17"/>
    <p:sldId id="1068" r:id="rId18"/>
    <p:sldId id="1062" r:id="rId19"/>
  </p:sldIdLst>
  <p:sldSz cx="12152313" cy="6832600"/>
  <p:notesSz cx="7315200" cy="9601200"/>
  <p:defaultTextStyle>
    <a:defPPr>
      <a:defRPr lang="et-EE"/>
    </a:defPPr>
    <a:lvl1pPr marL="0" algn="l" defTabSz="1214963" rtl="0" eaLnBrk="1" latinLnBrk="0" hangingPunct="1">
      <a:defRPr sz="2400" kern="1200">
        <a:solidFill>
          <a:schemeClr val="tx1"/>
        </a:solidFill>
        <a:latin typeface="+mn-lt"/>
        <a:ea typeface="+mn-ea"/>
        <a:cs typeface="+mn-cs"/>
      </a:defRPr>
    </a:lvl1pPr>
    <a:lvl2pPr marL="607482" algn="l" defTabSz="1214963" rtl="0" eaLnBrk="1" latinLnBrk="0" hangingPunct="1">
      <a:defRPr sz="2400" kern="1200">
        <a:solidFill>
          <a:schemeClr val="tx1"/>
        </a:solidFill>
        <a:latin typeface="+mn-lt"/>
        <a:ea typeface="+mn-ea"/>
        <a:cs typeface="+mn-cs"/>
      </a:defRPr>
    </a:lvl2pPr>
    <a:lvl3pPr marL="1214963" algn="l" defTabSz="1214963" rtl="0" eaLnBrk="1" latinLnBrk="0" hangingPunct="1">
      <a:defRPr sz="2400" kern="1200">
        <a:solidFill>
          <a:schemeClr val="tx1"/>
        </a:solidFill>
        <a:latin typeface="+mn-lt"/>
        <a:ea typeface="+mn-ea"/>
        <a:cs typeface="+mn-cs"/>
      </a:defRPr>
    </a:lvl3pPr>
    <a:lvl4pPr marL="1822445" algn="l" defTabSz="1214963" rtl="0" eaLnBrk="1" latinLnBrk="0" hangingPunct="1">
      <a:defRPr sz="2400" kern="1200">
        <a:solidFill>
          <a:schemeClr val="tx1"/>
        </a:solidFill>
        <a:latin typeface="+mn-lt"/>
        <a:ea typeface="+mn-ea"/>
        <a:cs typeface="+mn-cs"/>
      </a:defRPr>
    </a:lvl4pPr>
    <a:lvl5pPr marL="2429927" algn="l" defTabSz="1214963" rtl="0" eaLnBrk="1" latinLnBrk="0" hangingPunct="1">
      <a:defRPr sz="2400" kern="1200">
        <a:solidFill>
          <a:schemeClr val="tx1"/>
        </a:solidFill>
        <a:latin typeface="+mn-lt"/>
        <a:ea typeface="+mn-ea"/>
        <a:cs typeface="+mn-cs"/>
      </a:defRPr>
    </a:lvl5pPr>
    <a:lvl6pPr marL="3037408" algn="l" defTabSz="1214963" rtl="0" eaLnBrk="1" latinLnBrk="0" hangingPunct="1">
      <a:defRPr sz="2400" kern="1200">
        <a:solidFill>
          <a:schemeClr val="tx1"/>
        </a:solidFill>
        <a:latin typeface="+mn-lt"/>
        <a:ea typeface="+mn-ea"/>
        <a:cs typeface="+mn-cs"/>
      </a:defRPr>
    </a:lvl6pPr>
    <a:lvl7pPr marL="3644890" algn="l" defTabSz="1214963" rtl="0" eaLnBrk="1" latinLnBrk="0" hangingPunct="1">
      <a:defRPr sz="2400" kern="1200">
        <a:solidFill>
          <a:schemeClr val="tx1"/>
        </a:solidFill>
        <a:latin typeface="+mn-lt"/>
        <a:ea typeface="+mn-ea"/>
        <a:cs typeface="+mn-cs"/>
      </a:defRPr>
    </a:lvl7pPr>
    <a:lvl8pPr marL="4252371" algn="l" defTabSz="1214963" rtl="0" eaLnBrk="1" latinLnBrk="0" hangingPunct="1">
      <a:defRPr sz="2400" kern="1200">
        <a:solidFill>
          <a:schemeClr val="tx1"/>
        </a:solidFill>
        <a:latin typeface="+mn-lt"/>
        <a:ea typeface="+mn-ea"/>
        <a:cs typeface="+mn-cs"/>
      </a:defRPr>
    </a:lvl8pPr>
    <a:lvl9pPr marL="4859853" algn="l" defTabSz="121496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38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506F0-ECDF-701E-ECB5-42C60B0C0030}" name="Veiko Sepp" initials="VS" userId="S::veiko@ut.ee::85de6caf-c89b-4335-bb81-0cdfce0681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5"/>
    <a:srgbClr val="F0EA00"/>
    <a:srgbClr val="FFFFA7"/>
    <a:srgbClr val="007BD1"/>
    <a:srgbClr val="0064B9"/>
    <a:srgbClr val="4F81BD"/>
    <a:srgbClr val="003087"/>
    <a:srgbClr val="89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1" d="100"/>
          <a:sy n="111" d="100"/>
        </p:scale>
        <p:origin x="546" y="102"/>
      </p:cViewPr>
      <p:guideLst>
        <p:guide orient="horz" pos="2152"/>
        <p:guide pos="38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t-E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511DD8-E7A9-4B7F-924E-249F3EBED262}" type="datetimeFigureOut">
              <a:rPr lang="et-EE" smtClean="0"/>
              <a:t>16.03.2026</a:t>
            </a:fld>
            <a:endParaRPr lang="et-EE"/>
          </a:p>
        </p:txBody>
      </p:sp>
      <p:sp>
        <p:nvSpPr>
          <p:cNvPr id="4" name="Slide Image Placeholder 3"/>
          <p:cNvSpPr>
            <a:spLocks noGrp="1" noRot="1" noChangeAspect="1"/>
          </p:cNvSpPr>
          <p:nvPr>
            <p:ph type="sldImg" idx="2"/>
          </p:nvPr>
        </p:nvSpPr>
        <p:spPr>
          <a:xfrm>
            <a:off x="455613" y="720725"/>
            <a:ext cx="6403975" cy="3600450"/>
          </a:xfrm>
          <a:prstGeom prst="rect">
            <a:avLst/>
          </a:prstGeom>
          <a:noFill/>
          <a:ln w="12700">
            <a:solidFill>
              <a:prstClr val="black"/>
            </a:solidFill>
          </a:ln>
        </p:spPr>
        <p:txBody>
          <a:bodyPr vert="horz" lIns="96661" tIns="48331" rIns="96661" bIns="48331" rtlCol="0" anchor="ctr"/>
          <a:lstStyle/>
          <a:p>
            <a:endParaRPr lang="et-E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t-E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3484B2-7D45-46A9-AA10-C2234E88C9BE}" type="slidenum">
              <a:rPr lang="et-EE" smtClean="0"/>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828800"/>
            <a:ext cx="8778876"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rtl="0"/>
            <a:r>
              <a:rPr lang="et-EE" sz="1200" b="0" i="0" kern="1200" dirty="0">
                <a:solidFill>
                  <a:schemeClr val="tx1"/>
                </a:solidFill>
                <a:effectLst/>
                <a:latin typeface="+mn-lt"/>
                <a:ea typeface="+mn-ea"/>
                <a:cs typeface="+mn-cs"/>
              </a:rPr>
              <a:t>Allikas Statistikaamet 2017:</a:t>
            </a:r>
          </a:p>
          <a:p>
            <a:pPr rtl="0"/>
            <a:r>
              <a:rPr lang="et-EE" sz="1200" b="0" i="0" kern="1200" dirty="0">
                <a:solidFill>
                  <a:schemeClr val="tx1"/>
                </a:solidFill>
                <a:effectLst/>
                <a:latin typeface="+mn-lt"/>
                <a:ea typeface="+mn-ea"/>
                <a:cs typeface="+mn-cs"/>
              </a:rPr>
              <a:t>• Kolmes kõige rahvarohkemas maakonnas – Harju, Tartu ja Ida-Viru – elas kokku 872 000 inimest ehk 66% Eesti elanikkonnast.</a:t>
            </a:r>
          </a:p>
          <a:p>
            <a:pPr rtl="0"/>
            <a:r>
              <a:rPr lang="et-EE" sz="1200" b="0" i="0" kern="1200" dirty="0">
                <a:solidFill>
                  <a:schemeClr val="tx1"/>
                </a:solidFill>
                <a:effectLst/>
                <a:latin typeface="+mn-lt"/>
                <a:ea typeface="+mn-ea"/>
                <a:cs typeface="+mn-cs"/>
              </a:rPr>
              <a:t>• 44% Eesti elanikkonnast elas Harju maakonnas (sh 32% Tallinnas), 11% Ida-Viru maakonnas (sh 4% Narva linnas) ja 11% Tartu maakonnas (sh 7% Tartu linnas).</a:t>
            </a:r>
          </a:p>
          <a:p>
            <a:pPr rtl="0"/>
            <a:r>
              <a:rPr lang="et-EE" sz="1200" b="0" i="0" kern="1200" dirty="0">
                <a:solidFill>
                  <a:schemeClr val="tx1"/>
                </a:solidFill>
                <a:effectLst/>
                <a:latin typeface="+mn-lt"/>
                <a:ea typeface="+mn-ea"/>
                <a:cs typeface="+mn-cs"/>
              </a:rPr>
              <a:t>Pärnu maakonnas elas üle 5% Eesti elanikkonnast (6%, sh 3% Pärnu linnas). Teistes maakondades elas alla 5% Eesti elanikest, sh vaid 0,7% Hiiu maakonnas.</a:t>
            </a:r>
          </a:p>
          <a:p>
            <a:pPr rtl="0"/>
            <a:r>
              <a:rPr lang="et-EE" sz="1200" b="0" i="0" kern="1200" dirty="0">
                <a:solidFill>
                  <a:schemeClr val="tx1"/>
                </a:solidFill>
                <a:effectLst/>
                <a:latin typeface="+mn-lt"/>
                <a:ea typeface="+mn-ea"/>
                <a:cs typeface="+mn-cs"/>
              </a:rPr>
              <a:t>• Tallinna linna ümbritsevad neli suurt maapiirkonna valda (Viimsi, Rae, Harku ja Saue) ning Maardu linn, kus elab kokku umbes 75 000 inimest. • Kolmes suurimas elas ligikaudu 117 000 inimest</a:t>
            </a:r>
          </a:p>
          <a:p>
            <a:pPr rtl="0"/>
            <a:r>
              <a:rPr lang="et-EE" sz="1200" b="0" i="0" kern="1200" dirty="0">
                <a:solidFill>
                  <a:schemeClr val="tx1"/>
                </a:solidFill>
                <a:effectLst/>
                <a:latin typeface="+mn-lt"/>
                <a:ea typeface="+mn-ea"/>
                <a:cs typeface="+mn-cs"/>
              </a:rPr>
              <a:t>Ida-Viru maakonna linnad (Narva, Kohtla-Järve ja</a:t>
            </a:r>
          </a:p>
          <a:p>
            <a:pPr rtl="0"/>
            <a:r>
              <a:rPr lang="et-EE" sz="1200" b="0" i="0" kern="1200" dirty="0">
                <a:solidFill>
                  <a:schemeClr val="tx1"/>
                </a:solidFill>
                <a:effectLst/>
                <a:latin typeface="+mn-lt"/>
                <a:ea typeface="+mn-ea"/>
                <a:cs typeface="+mn-cs"/>
              </a:rPr>
              <a:t>Sillamäe) ja Jõhvi vald.</a:t>
            </a:r>
          </a:p>
          <a:p>
            <a:endParaRPr lang="et-EE" dirty="0"/>
          </a:p>
        </p:txBody>
      </p:sp>
    </p:spTree>
    <p:extLst>
      <p:ext uri="{BB962C8B-B14F-4D97-AF65-F5344CB8AC3E}">
        <p14:creationId xmlns:p14="http://schemas.microsoft.com/office/powerpoint/2010/main" val="207511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B58C-05D7-575D-0A5B-14867AA41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9D73-58AD-903E-45F9-9CD91AD7A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96300-6F81-0F1B-5650-2828690CA6CF}"/>
              </a:ext>
            </a:extLst>
          </p:cNvPr>
          <p:cNvSpPr>
            <a:spLocks noGrp="1"/>
          </p:cNvSpPr>
          <p:nvPr>
            <p:ph type="body" idx="1"/>
          </p:nvPr>
        </p:nvSpPr>
        <p:spPr/>
        <p:txBody>
          <a:bodyPr>
            <a:normAutofit fontScale="77500" lnSpcReduction="20000"/>
          </a:bodyPr>
          <a:lstStyle/>
          <a:p>
            <a:r>
              <a:rPr lang="en-US" dirty="0" err="1"/>
              <a:t>Statistikaameti</a:t>
            </a:r>
            <a:r>
              <a:rPr lang="en-US" dirty="0"/>
              <a:t> </a:t>
            </a:r>
            <a:r>
              <a:rPr lang="en-US" dirty="0" err="1"/>
              <a:t>värske</a:t>
            </a:r>
            <a:r>
              <a:rPr lang="en-US" dirty="0"/>
              <a:t> </a:t>
            </a:r>
            <a:r>
              <a:rPr lang="en-US" dirty="0" err="1"/>
              <a:t>rahvastikuprognoos</a:t>
            </a:r>
            <a:r>
              <a:rPr lang="en-US" dirty="0"/>
              <a:t> </a:t>
            </a:r>
            <a:r>
              <a:rPr lang="en-US" dirty="0" err="1"/>
              <a:t>näitab</a:t>
            </a:r>
            <a:r>
              <a:rPr lang="en-US" dirty="0"/>
              <a:t>, et </a:t>
            </a:r>
            <a:r>
              <a:rPr lang="en-US" dirty="0" err="1"/>
              <a:t>Eesti</a:t>
            </a:r>
            <a:r>
              <a:rPr lang="en-US" dirty="0"/>
              <a:t> </a:t>
            </a:r>
            <a:r>
              <a:rPr lang="en-US" dirty="0" err="1"/>
              <a:t>rahvaarv</a:t>
            </a:r>
            <a:r>
              <a:rPr lang="en-US" dirty="0"/>
              <a:t> </a:t>
            </a:r>
            <a:r>
              <a:rPr lang="en-US" dirty="0" err="1"/>
              <a:t>väheneb</a:t>
            </a:r>
            <a:r>
              <a:rPr lang="en-US" dirty="0"/>
              <a:t> </a:t>
            </a:r>
            <a:r>
              <a:rPr lang="en-US" dirty="0" err="1"/>
              <a:t>aastaks</a:t>
            </a:r>
            <a:r>
              <a:rPr lang="en-US" dirty="0"/>
              <a:t> 2085 pea 167 000 </a:t>
            </a:r>
            <a:r>
              <a:rPr lang="en-US" dirty="0" err="1"/>
              <a:t>inimese</a:t>
            </a:r>
            <a:r>
              <a:rPr lang="en-US" dirty="0"/>
              <a:t> </a:t>
            </a:r>
            <a:r>
              <a:rPr lang="en-US" dirty="0" err="1"/>
              <a:t>võrra</a:t>
            </a:r>
            <a:r>
              <a:rPr lang="en-US" dirty="0"/>
              <a:t>. </a:t>
            </a:r>
            <a:r>
              <a:rPr lang="en-US" dirty="0" err="1"/>
              <a:t>Kuidas</a:t>
            </a:r>
            <a:r>
              <a:rPr lang="en-US" dirty="0"/>
              <a:t> </a:t>
            </a:r>
            <a:r>
              <a:rPr lang="en-US" dirty="0" err="1"/>
              <a:t>muutuvad</a:t>
            </a:r>
            <a:r>
              <a:rPr lang="en-US" dirty="0"/>
              <a:t> aga </a:t>
            </a:r>
            <a:r>
              <a:rPr lang="en-US" dirty="0" err="1"/>
              <a:t>maakondlikud</a:t>
            </a:r>
            <a:r>
              <a:rPr lang="en-US" dirty="0"/>
              <a:t> </a:t>
            </a:r>
            <a:r>
              <a:rPr lang="en-US" dirty="0" err="1"/>
              <a:t>näitajad</a:t>
            </a:r>
            <a:r>
              <a:rPr lang="en-US" dirty="0"/>
              <a:t>? </a:t>
            </a:r>
            <a:r>
              <a:rPr lang="en-US" dirty="0" err="1"/>
              <a:t>Järgnevalt</a:t>
            </a:r>
            <a:r>
              <a:rPr lang="en-US" dirty="0"/>
              <a:t> </a:t>
            </a:r>
            <a:r>
              <a:rPr lang="en-US" dirty="0" err="1"/>
              <a:t>tutvustame</a:t>
            </a:r>
            <a:r>
              <a:rPr lang="en-US" dirty="0"/>
              <a:t> </a:t>
            </a:r>
            <a:r>
              <a:rPr lang="en-US" dirty="0" err="1"/>
              <a:t>fakte</a:t>
            </a:r>
            <a:r>
              <a:rPr lang="en-US" dirty="0"/>
              <a:t> </a:t>
            </a:r>
            <a:r>
              <a:rPr lang="en-US" dirty="0" err="1"/>
              <a:t>Eesti</a:t>
            </a:r>
            <a:r>
              <a:rPr lang="en-US" dirty="0"/>
              <a:t> </a:t>
            </a:r>
            <a:r>
              <a:rPr lang="en-US" dirty="0" err="1"/>
              <a:t>maakondliku</a:t>
            </a:r>
            <a:r>
              <a:rPr lang="en-US" dirty="0"/>
              <a:t> </a:t>
            </a:r>
            <a:r>
              <a:rPr lang="en-US" dirty="0" err="1"/>
              <a:t>rahvastiku</a:t>
            </a:r>
            <a:r>
              <a:rPr lang="en-US" dirty="0"/>
              <a:t> </a:t>
            </a:r>
            <a:r>
              <a:rPr lang="en-US" dirty="0" err="1"/>
              <a:t>prognoosi</a:t>
            </a:r>
            <a:r>
              <a:rPr lang="en-US" dirty="0"/>
              <a:t> kohta kuni </a:t>
            </a:r>
            <a:r>
              <a:rPr lang="en-US" dirty="0" err="1"/>
              <a:t>aastani</a:t>
            </a:r>
            <a:r>
              <a:rPr lang="en-US" dirty="0"/>
              <a:t> 2050.</a:t>
            </a:r>
          </a:p>
          <a:p>
            <a:endParaRPr lang="et-EE" dirty="0"/>
          </a:p>
          <a:p>
            <a:r>
              <a:rPr lang="en-US" dirty="0" err="1"/>
              <a:t>Muutused</a:t>
            </a:r>
            <a:r>
              <a:rPr lang="en-US" dirty="0"/>
              <a:t> </a:t>
            </a:r>
            <a:r>
              <a:rPr lang="en-US" dirty="0" err="1"/>
              <a:t>rahvaarvus</a:t>
            </a:r>
            <a:r>
              <a:rPr lang="et-EE" dirty="0"/>
              <a:t>:</a:t>
            </a:r>
            <a:endParaRPr lang="en-US" dirty="0"/>
          </a:p>
          <a:p>
            <a:r>
              <a:rPr lang="en-US" dirty="0" err="1"/>
              <a:t>Järgmise</a:t>
            </a:r>
            <a:r>
              <a:rPr lang="en-US" dirty="0"/>
              <a:t> 25 </a:t>
            </a:r>
            <a:r>
              <a:rPr lang="en-US" dirty="0" err="1"/>
              <a:t>aasta</a:t>
            </a:r>
            <a:r>
              <a:rPr lang="en-US" dirty="0"/>
              <a:t> </a:t>
            </a:r>
            <a:r>
              <a:rPr lang="en-US" dirty="0" err="1"/>
              <a:t>jooksul</a:t>
            </a:r>
            <a:r>
              <a:rPr lang="en-US" dirty="0"/>
              <a:t> </a:t>
            </a:r>
            <a:r>
              <a:rPr lang="en-US" dirty="0" err="1"/>
              <a:t>väheneb</a:t>
            </a:r>
            <a:r>
              <a:rPr lang="en-US" dirty="0"/>
              <a:t> </a:t>
            </a:r>
            <a:r>
              <a:rPr lang="en-US" dirty="0" err="1"/>
              <a:t>rahvaarv</a:t>
            </a:r>
            <a:r>
              <a:rPr lang="en-US" dirty="0"/>
              <a:t> </a:t>
            </a:r>
            <a:r>
              <a:rPr lang="en-US" dirty="0" err="1"/>
              <a:t>kõikides</a:t>
            </a:r>
            <a:r>
              <a:rPr lang="en-US" dirty="0"/>
              <a:t> </a:t>
            </a:r>
            <a:r>
              <a:rPr lang="en-US" dirty="0" err="1"/>
              <a:t>maakondades</a:t>
            </a:r>
            <a:r>
              <a:rPr lang="en-US" dirty="0"/>
              <a:t> </a:t>
            </a:r>
            <a:r>
              <a:rPr lang="en-US" dirty="0" err="1"/>
              <a:t>peale</a:t>
            </a:r>
            <a:r>
              <a:rPr lang="en-US" dirty="0"/>
              <a:t> Harju- ja </a:t>
            </a:r>
            <a:r>
              <a:rPr lang="en-US" dirty="0" err="1"/>
              <a:t>Tartumaa</a:t>
            </a:r>
            <a:r>
              <a:rPr lang="en-US" dirty="0"/>
              <a:t>. </a:t>
            </a:r>
          </a:p>
          <a:p>
            <a:r>
              <a:rPr lang="en-US" dirty="0" err="1"/>
              <a:t>Ühes</a:t>
            </a:r>
            <a:r>
              <a:rPr lang="en-US" dirty="0"/>
              <a:t> </a:t>
            </a:r>
            <a:r>
              <a:rPr lang="en-US" dirty="0" err="1"/>
              <a:t>maakonnas</a:t>
            </a:r>
            <a:r>
              <a:rPr lang="en-US" dirty="0"/>
              <a:t> (</a:t>
            </a:r>
            <a:r>
              <a:rPr lang="en-US" dirty="0" err="1"/>
              <a:t>Pärnumaal</a:t>
            </a:r>
            <a:r>
              <a:rPr lang="en-US" dirty="0"/>
              <a:t>) </a:t>
            </a:r>
            <a:r>
              <a:rPr lang="en-US" dirty="0" err="1"/>
              <a:t>väheneb</a:t>
            </a:r>
            <a:r>
              <a:rPr lang="en-US" dirty="0"/>
              <a:t> </a:t>
            </a:r>
            <a:r>
              <a:rPr lang="en-US" dirty="0" err="1"/>
              <a:t>rahvaarv</a:t>
            </a:r>
            <a:r>
              <a:rPr lang="en-US" dirty="0"/>
              <a:t> </a:t>
            </a:r>
            <a:r>
              <a:rPr lang="en-US" dirty="0" err="1"/>
              <a:t>alla</a:t>
            </a:r>
            <a:r>
              <a:rPr lang="en-US" dirty="0"/>
              <a:t> 10%, </a:t>
            </a:r>
            <a:r>
              <a:rPr lang="en-US" dirty="0" err="1"/>
              <a:t>üheksas</a:t>
            </a:r>
            <a:r>
              <a:rPr lang="en-US" dirty="0"/>
              <a:t> </a:t>
            </a:r>
            <a:r>
              <a:rPr lang="en-US" dirty="0" err="1"/>
              <a:t>maakonnas</a:t>
            </a:r>
            <a:r>
              <a:rPr lang="en-US" dirty="0"/>
              <a:t> </a:t>
            </a:r>
            <a:r>
              <a:rPr lang="en-US" dirty="0" err="1"/>
              <a:t>väheneb</a:t>
            </a:r>
            <a:r>
              <a:rPr lang="en-US" dirty="0"/>
              <a:t> 10–20% ja </a:t>
            </a:r>
            <a:r>
              <a:rPr lang="en-US" dirty="0" err="1"/>
              <a:t>kolmes</a:t>
            </a:r>
            <a:r>
              <a:rPr lang="en-US" dirty="0"/>
              <a:t> </a:t>
            </a:r>
            <a:r>
              <a:rPr lang="en-US" dirty="0" err="1"/>
              <a:t>maakonnas</a:t>
            </a:r>
            <a:r>
              <a:rPr lang="en-US" dirty="0"/>
              <a:t> </a:t>
            </a:r>
            <a:r>
              <a:rPr lang="en-US" dirty="0" err="1"/>
              <a:t>kahaneb</a:t>
            </a:r>
            <a:r>
              <a:rPr lang="en-US" dirty="0"/>
              <a:t> </a:t>
            </a:r>
            <a:r>
              <a:rPr lang="en-US" dirty="0" err="1"/>
              <a:t>enam</a:t>
            </a:r>
            <a:r>
              <a:rPr lang="en-US" dirty="0"/>
              <a:t> </a:t>
            </a:r>
            <a:r>
              <a:rPr lang="en-US" dirty="0" err="1"/>
              <a:t>kui</a:t>
            </a:r>
            <a:r>
              <a:rPr lang="en-US" dirty="0"/>
              <a:t> 20%.</a:t>
            </a:r>
          </a:p>
          <a:p>
            <a:r>
              <a:rPr lang="en-US" dirty="0" err="1"/>
              <a:t>Protsentuaalselt</a:t>
            </a:r>
            <a:r>
              <a:rPr lang="en-US" dirty="0"/>
              <a:t> </a:t>
            </a:r>
            <a:r>
              <a:rPr lang="en-US" dirty="0" err="1"/>
              <a:t>kasvab</a:t>
            </a:r>
            <a:r>
              <a:rPr lang="en-US" dirty="0"/>
              <a:t> </a:t>
            </a:r>
            <a:r>
              <a:rPr lang="en-US" dirty="0" err="1"/>
              <a:t>rahvaarv</a:t>
            </a:r>
            <a:r>
              <a:rPr lang="en-US" dirty="0"/>
              <a:t> </a:t>
            </a:r>
            <a:r>
              <a:rPr lang="en-US" dirty="0" err="1"/>
              <a:t>enim</a:t>
            </a:r>
            <a:r>
              <a:rPr lang="en-US" dirty="0"/>
              <a:t> </a:t>
            </a:r>
            <a:r>
              <a:rPr lang="en-US" dirty="0" err="1"/>
              <a:t>Tartumaal</a:t>
            </a:r>
            <a:r>
              <a:rPr lang="en-US" dirty="0"/>
              <a:t> (+4,5%) ja </a:t>
            </a:r>
            <a:r>
              <a:rPr lang="en-US" dirty="0" err="1"/>
              <a:t>absoluutarvudes</a:t>
            </a:r>
            <a:r>
              <a:rPr lang="en-US" dirty="0"/>
              <a:t> </a:t>
            </a:r>
            <a:r>
              <a:rPr lang="en-US" dirty="0" err="1"/>
              <a:t>Harjumaal</a:t>
            </a:r>
            <a:r>
              <a:rPr lang="en-US" dirty="0"/>
              <a:t> (+24 671).</a:t>
            </a:r>
          </a:p>
          <a:p>
            <a:r>
              <a:rPr lang="en-US" dirty="0" err="1"/>
              <a:t>Rahvaarv</a:t>
            </a:r>
            <a:r>
              <a:rPr lang="en-US" dirty="0"/>
              <a:t> </a:t>
            </a:r>
            <a:r>
              <a:rPr lang="en-US" dirty="0" err="1"/>
              <a:t>langeb</a:t>
            </a:r>
            <a:r>
              <a:rPr lang="en-US" dirty="0"/>
              <a:t> </a:t>
            </a:r>
            <a:r>
              <a:rPr lang="en-US" dirty="0" err="1"/>
              <a:t>enim</a:t>
            </a:r>
            <a:r>
              <a:rPr lang="en-US" dirty="0"/>
              <a:t> </a:t>
            </a:r>
            <a:r>
              <a:rPr lang="en-US" dirty="0" err="1"/>
              <a:t>protsentuaalselt</a:t>
            </a:r>
            <a:r>
              <a:rPr lang="en-US" dirty="0"/>
              <a:t> </a:t>
            </a:r>
            <a:r>
              <a:rPr lang="en-US" dirty="0" err="1"/>
              <a:t>Jõgevamaal</a:t>
            </a:r>
            <a:r>
              <a:rPr lang="en-US" dirty="0"/>
              <a:t> (-22,5%) ja </a:t>
            </a:r>
            <a:r>
              <a:rPr lang="en-US" dirty="0" err="1"/>
              <a:t>arvuliselt</a:t>
            </a:r>
            <a:r>
              <a:rPr lang="en-US" dirty="0"/>
              <a:t> Ida-</a:t>
            </a:r>
            <a:r>
              <a:rPr lang="en-US" dirty="0" err="1"/>
              <a:t>Virumaal</a:t>
            </a:r>
            <a:r>
              <a:rPr lang="en-US" dirty="0"/>
              <a:t> (-26 582). </a:t>
            </a:r>
            <a:endParaRPr lang="et-EE" dirty="0"/>
          </a:p>
          <a:p>
            <a:endParaRPr lang="et-EE" dirty="0"/>
          </a:p>
          <a:p>
            <a:r>
              <a:rPr lang="en-US" dirty="0" err="1"/>
              <a:t>Vanuseline</a:t>
            </a:r>
            <a:r>
              <a:rPr lang="en-US" dirty="0"/>
              <a:t> </a:t>
            </a:r>
            <a:r>
              <a:rPr lang="en-US" dirty="0" err="1"/>
              <a:t>jaotus</a:t>
            </a:r>
            <a:r>
              <a:rPr lang="et-EE" dirty="0"/>
              <a:t>:</a:t>
            </a:r>
            <a:endParaRPr lang="en-US" dirty="0"/>
          </a:p>
          <a:p>
            <a:r>
              <a:rPr lang="en-US" dirty="0" err="1"/>
              <a:t>Riigis</a:t>
            </a:r>
            <a:r>
              <a:rPr lang="en-US" dirty="0"/>
              <a:t> </a:t>
            </a:r>
            <a:r>
              <a:rPr lang="en-US" dirty="0" err="1"/>
              <a:t>tervikuna</a:t>
            </a:r>
            <a:r>
              <a:rPr lang="en-US" dirty="0"/>
              <a:t> </a:t>
            </a:r>
            <a:r>
              <a:rPr lang="en-US" dirty="0" err="1"/>
              <a:t>langeb</a:t>
            </a:r>
            <a:r>
              <a:rPr lang="en-US" dirty="0"/>
              <a:t> </a:t>
            </a:r>
            <a:r>
              <a:rPr lang="en-US" dirty="0" err="1"/>
              <a:t>aastaks</a:t>
            </a:r>
            <a:r>
              <a:rPr lang="en-US" dirty="0"/>
              <a:t> 2050 </a:t>
            </a:r>
            <a:r>
              <a:rPr lang="en-US" dirty="0" err="1"/>
              <a:t>tööealiste</a:t>
            </a:r>
            <a:r>
              <a:rPr lang="en-US" dirty="0"/>
              <a:t> (20–64-aastased) </a:t>
            </a:r>
            <a:r>
              <a:rPr lang="en-US" dirty="0" err="1"/>
              <a:t>osakaal</a:t>
            </a:r>
            <a:r>
              <a:rPr lang="en-US" dirty="0"/>
              <a:t> 55%-</a:t>
            </a:r>
            <a:r>
              <a:rPr lang="en-US" dirty="0" err="1"/>
              <a:t>ni</a:t>
            </a:r>
            <a:r>
              <a:rPr lang="en-US" dirty="0"/>
              <a:t>.</a:t>
            </a:r>
          </a:p>
          <a:p>
            <a:r>
              <a:rPr lang="en-US" dirty="0" err="1"/>
              <a:t>Tööealiste</a:t>
            </a:r>
            <a:r>
              <a:rPr lang="en-US" dirty="0"/>
              <a:t> </a:t>
            </a:r>
            <a:r>
              <a:rPr lang="en-US" dirty="0" err="1"/>
              <a:t>osakaal</a:t>
            </a:r>
            <a:r>
              <a:rPr lang="en-US" dirty="0"/>
              <a:t> </a:t>
            </a:r>
            <a:r>
              <a:rPr lang="en-US" dirty="0" err="1"/>
              <a:t>langeb</a:t>
            </a:r>
            <a:r>
              <a:rPr lang="en-US" dirty="0"/>
              <a:t> </a:t>
            </a:r>
            <a:r>
              <a:rPr lang="en-US" dirty="0" err="1"/>
              <a:t>kõigis</a:t>
            </a:r>
            <a:r>
              <a:rPr lang="en-US" dirty="0"/>
              <a:t> </a:t>
            </a:r>
            <a:r>
              <a:rPr lang="en-US" dirty="0" err="1"/>
              <a:t>maakondades</a:t>
            </a:r>
            <a:r>
              <a:rPr lang="en-US" dirty="0"/>
              <a:t>.</a:t>
            </a:r>
          </a:p>
          <a:p>
            <a:r>
              <a:rPr lang="en-US" dirty="0"/>
              <a:t>Ida-</a:t>
            </a:r>
            <a:r>
              <a:rPr lang="en-US" dirty="0" err="1"/>
              <a:t>Virumaal</a:t>
            </a:r>
            <a:r>
              <a:rPr lang="en-US" dirty="0"/>
              <a:t> ja </a:t>
            </a:r>
            <a:r>
              <a:rPr lang="en-US" dirty="0" err="1"/>
              <a:t>Põlvamaal</a:t>
            </a:r>
            <a:r>
              <a:rPr lang="en-US" dirty="0"/>
              <a:t> </a:t>
            </a:r>
            <a:r>
              <a:rPr lang="en-US" dirty="0" err="1"/>
              <a:t>langeb</a:t>
            </a:r>
            <a:r>
              <a:rPr lang="en-US" dirty="0"/>
              <a:t> </a:t>
            </a:r>
            <a:r>
              <a:rPr lang="en-US" dirty="0" err="1"/>
              <a:t>tööealiste</a:t>
            </a:r>
            <a:r>
              <a:rPr lang="en-US" dirty="0"/>
              <a:t> </a:t>
            </a:r>
            <a:r>
              <a:rPr lang="en-US" dirty="0" err="1"/>
              <a:t>osakaal</a:t>
            </a:r>
            <a:r>
              <a:rPr lang="en-US" dirty="0"/>
              <a:t> </a:t>
            </a:r>
            <a:r>
              <a:rPr lang="en-US" dirty="0" err="1"/>
              <a:t>alla</a:t>
            </a:r>
            <a:r>
              <a:rPr lang="en-US" dirty="0"/>
              <a:t> 50%.</a:t>
            </a:r>
          </a:p>
          <a:p>
            <a:r>
              <a:rPr lang="en-US" dirty="0" err="1"/>
              <a:t>Noorte</a:t>
            </a:r>
            <a:r>
              <a:rPr lang="en-US" dirty="0"/>
              <a:t> (kuni 20-aastaste) </a:t>
            </a:r>
            <a:r>
              <a:rPr lang="en-US" dirty="0" err="1"/>
              <a:t>osakaal</a:t>
            </a:r>
            <a:r>
              <a:rPr lang="en-US" dirty="0"/>
              <a:t> on </a:t>
            </a:r>
            <a:r>
              <a:rPr lang="en-US" dirty="0" err="1"/>
              <a:t>praegu</a:t>
            </a:r>
            <a:r>
              <a:rPr lang="en-US" dirty="0"/>
              <a:t> ja ka </a:t>
            </a:r>
            <a:r>
              <a:rPr lang="en-US" dirty="0" err="1"/>
              <a:t>tulevikus</a:t>
            </a:r>
            <a:r>
              <a:rPr lang="en-US" dirty="0"/>
              <a:t> </a:t>
            </a:r>
            <a:r>
              <a:rPr lang="en-US" dirty="0" err="1"/>
              <a:t>kõrgeim</a:t>
            </a:r>
            <a:r>
              <a:rPr lang="en-US" dirty="0"/>
              <a:t> </a:t>
            </a:r>
            <a:r>
              <a:rPr lang="en-US" dirty="0" err="1"/>
              <a:t>Tartumaal</a:t>
            </a:r>
            <a:r>
              <a:rPr lang="en-US" dirty="0"/>
              <a:t>, </a:t>
            </a:r>
            <a:r>
              <a:rPr lang="en-US" dirty="0" err="1"/>
              <a:t>vastavalt</a:t>
            </a:r>
            <a:r>
              <a:rPr lang="en-US" dirty="0"/>
              <a:t> 24% ja 19%.</a:t>
            </a:r>
          </a:p>
          <a:p>
            <a:r>
              <a:rPr lang="en-US" dirty="0" err="1"/>
              <a:t>Pensioniealiste</a:t>
            </a:r>
            <a:r>
              <a:rPr lang="en-US" dirty="0"/>
              <a:t> (65-aastaste ja </a:t>
            </a:r>
            <a:r>
              <a:rPr lang="en-US" dirty="0" err="1"/>
              <a:t>vanemate</a:t>
            </a:r>
            <a:r>
              <a:rPr lang="en-US" dirty="0"/>
              <a:t>) </a:t>
            </a:r>
            <a:r>
              <a:rPr lang="en-US" dirty="0" err="1"/>
              <a:t>osakaal</a:t>
            </a:r>
            <a:r>
              <a:rPr lang="en-US" dirty="0"/>
              <a:t> </a:t>
            </a:r>
            <a:r>
              <a:rPr lang="en-US" dirty="0" err="1"/>
              <a:t>kasvab</a:t>
            </a:r>
            <a:r>
              <a:rPr lang="en-US" dirty="0"/>
              <a:t> 5–8 </a:t>
            </a:r>
            <a:r>
              <a:rPr lang="en-US" dirty="0" err="1"/>
              <a:t>protsendipunkti</a:t>
            </a:r>
            <a:r>
              <a:rPr lang="en-US" dirty="0"/>
              <a:t> </a:t>
            </a:r>
            <a:r>
              <a:rPr lang="en-US" dirty="0" err="1"/>
              <a:t>võrra</a:t>
            </a:r>
            <a:r>
              <a:rPr lang="en-US" dirty="0"/>
              <a:t>.</a:t>
            </a:r>
          </a:p>
          <a:p>
            <a:r>
              <a:rPr lang="en-US" dirty="0" err="1"/>
              <a:t>Ainult</a:t>
            </a:r>
            <a:r>
              <a:rPr lang="en-US" dirty="0"/>
              <a:t> </a:t>
            </a:r>
            <a:r>
              <a:rPr lang="en-US" dirty="0" err="1"/>
              <a:t>Tartumaal</a:t>
            </a:r>
            <a:r>
              <a:rPr lang="en-US" dirty="0"/>
              <a:t> </a:t>
            </a:r>
            <a:r>
              <a:rPr lang="en-US" dirty="0" err="1"/>
              <a:t>jääb</a:t>
            </a:r>
            <a:r>
              <a:rPr lang="en-US" dirty="0"/>
              <a:t> </a:t>
            </a:r>
            <a:r>
              <a:rPr lang="en-US" dirty="0" err="1"/>
              <a:t>pensioniealiste</a:t>
            </a:r>
            <a:r>
              <a:rPr lang="en-US" dirty="0"/>
              <a:t> </a:t>
            </a:r>
            <a:r>
              <a:rPr lang="en-US" dirty="0" err="1"/>
              <a:t>osakaal</a:t>
            </a:r>
            <a:r>
              <a:rPr lang="en-US" dirty="0"/>
              <a:t> </a:t>
            </a:r>
            <a:r>
              <a:rPr lang="en-US" dirty="0" err="1"/>
              <a:t>jääb</a:t>
            </a:r>
            <a:r>
              <a:rPr lang="en-US" dirty="0"/>
              <a:t> </a:t>
            </a:r>
            <a:r>
              <a:rPr lang="en-US" dirty="0" err="1"/>
              <a:t>alla</a:t>
            </a:r>
            <a:r>
              <a:rPr lang="en-US" dirty="0"/>
              <a:t> </a:t>
            </a:r>
            <a:r>
              <a:rPr lang="en-US" dirty="0" err="1"/>
              <a:t>veerandi</a:t>
            </a:r>
            <a:r>
              <a:rPr lang="en-US" dirty="0"/>
              <a:t>.</a:t>
            </a:r>
          </a:p>
          <a:p>
            <a:r>
              <a:rPr lang="en-US" dirty="0"/>
              <a:t>Ida-</a:t>
            </a:r>
            <a:r>
              <a:rPr lang="en-US" dirty="0" err="1"/>
              <a:t>Virumaal</a:t>
            </a:r>
            <a:r>
              <a:rPr lang="en-US" dirty="0"/>
              <a:t>, </a:t>
            </a:r>
            <a:r>
              <a:rPr lang="en-US" dirty="0" err="1"/>
              <a:t>Põlvamaal</a:t>
            </a:r>
            <a:r>
              <a:rPr lang="en-US" dirty="0"/>
              <a:t> ja </a:t>
            </a:r>
            <a:r>
              <a:rPr lang="en-US" dirty="0" err="1"/>
              <a:t>Valgamaal</a:t>
            </a:r>
            <a:r>
              <a:rPr lang="en-US" dirty="0"/>
              <a:t> </a:t>
            </a:r>
            <a:r>
              <a:rPr lang="en-US" dirty="0" err="1"/>
              <a:t>küündib</a:t>
            </a:r>
            <a:r>
              <a:rPr lang="en-US" dirty="0"/>
              <a:t> </a:t>
            </a:r>
            <a:r>
              <a:rPr lang="en-US" dirty="0" err="1"/>
              <a:t>pensioniealiste</a:t>
            </a:r>
            <a:r>
              <a:rPr lang="en-US" dirty="0"/>
              <a:t> </a:t>
            </a:r>
            <a:r>
              <a:rPr lang="en-US" dirty="0" err="1"/>
              <a:t>osakaal</a:t>
            </a:r>
            <a:r>
              <a:rPr lang="en-US" dirty="0"/>
              <a:t> </a:t>
            </a:r>
            <a:r>
              <a:rPr lang="en-US" dirty="0" err="1"/>
              <a:t>üle</a:t>
            </a:r>
            <a:r>
              <a:rPr lang="en-US" dirty="0"/>
              <a:t> </a:t>
            </a:r>
            <a:r>
              <a:rPr lang="en-US" dirty="0" err="1"/>
              <a:t>kolmandiku</a:t>
            </a:r>
            <a:r>
              <a:rPr lang="en-US" dirty="0"/>
              <a:t>.</a:t>
            </a:r>
            <a:endParaRPr lang="et-EE" dirty="0"/>
          </a:p>
          <a:p>
            <a:endParaRPr lang="et-EE" dirty="0"/>
          </a:p>
          <a:p>
            <a:pPr marL="0" indent="0">
              <a:buFontTx/>
              <a:buNone/>
            </a:pPr>
            <a:endParaRPr lang="et-EE" dirty="0"/>
          </a:p>
          <a:p>
            <a:pPr marL="0" indent="0">
              <a:buFontTx/>
              <a:buNone/>
            </a:pPr>
            <a:r>
              <a:rPr lang="et-EE" b="1" dirty="0"/>
              <a:t>Parempoolsel joonisel </a:t>
            </a:r>
            <a:r>
              <a:rPr lang="et-EE" dirty="0"/>
              <a:t>on näidatud uue </a:t>
            </a:r>
            <a:r>
              <a:rPr lang="et-EE" b="1" dirty="0"/>
              <a:t>Üleriigilise planeeringu </a:t>
            </a:r>
            <a:r>
              <a:rPr lang="et-EE" dirty="0"/>
              <a:t>koostamise asustuse alusuuringu </a:t>
            </a:r>
            <a:r>
              <a:rPr lang="et-EE" b="1" dirty="0"/>
              <a:t>prognoositavaid rahvastikumuutuseid aastani 2050 </a:t>
            </a:r>
            <a:r>
              <a:rPr lang="et-EE" dirty="0"/>
              <a:t>olukorras, kus jätkuksid senised rahvastikumuutuste trendid. Kahjuks on rahvastikuprognoosid peaaegu kõigi maakondade, v.a Harju- ja Tartumaa, puhul negatiivse trendiga. See on suur ühine väljakutse meile kõigile, et kuidas edaspidi hakkama saada kahaneva (ja vananeva) ühiskonna probleemidega.</a:t>
            </a:r>
          </a:p>
          <a:p>
            <a:pPr marL="0" indent="0">
              <a:buFontTx/>
              <a:buNone/>
            </a:pPr>
            <a:r>
              <a:rPr lang="et-EE" dirty="0"/>
              <a:t>Enamik Kagu-Eesti omavalitsused on kaotamas rahvastikku vahemikus 10-30% ja Setomaa vallas ligikaudu poole võrra. </a:t>
            </a:r>
          </a:p>
          <a:p>
            <a:pPr marL="0" indent="0">
              <a:buFontTx/>
              <a:buNone/>
            </a:pPr>
            <a:endParaRPr lang="et-EE" dirty="0"/>
          </a:p>
          <a:p>
            <a:pPr marL="0" indent="0">
              <a:buFontTx/>
              <a:buNone/>
            </a:pPr>
            <a:r>
              <a:rPr lang="et-EE" dirty="0"/>
              <a:t>Rahvastikumuutuste tõttu on Kagu-Eesti seismas seega jätkuvalt silmitsi hulga tõsisemate arenguväljakutsetega</a:t>
            </a:r>
            <a:r>
              <a:rPr lang="et-EE" sz="1200" kern="1200" dirty="0">
                <a:solidFill>
                  <a:srgbClr val="000000"/>
                </a:solidFill>
                <a:effectLst/>
                <a:latin typeface="Times New Roman" panose="02020603050405020304" pitchFamily="18" charset="0"/>
                <a:ea typeface="+mn-ea"/>
                <a:cs typeface="+mn-cs"/>
              </a:rPr>
              <a:t>, puudutades nii piirkondliku ettevõtluse arendamist, teenuste kättesaadavuse tagamist, taristu ülalpidamist ja arendamist kui ka piirkonna arengut laiemalt. </a:t>
            </a:r>
            <a:r>
              <a:rPr lang="et-EE" sz="1200" b="1" kern="1200" dirty="0">
                <a:solidFill>
                  <a:srgbClr val="000000"/>
                </a:solidFill>
                <a:effectLst/>
                <a:latin typeface="Times New Roman" panose="02020603050405020304" pitchFamily="18" charset="0"/>
                <a:ea typeface="+mn-ea"/>
                <a:cs typeface="+mn-cs"/>
              </a:rPr>
              <a:t>Kaks suurimat demograafilist väljakutset </a:t>
            </a:r>
            <a:r>
              <a:rPr lang="et-EE" sz="1200" kern="1200" dirty="0">
                <a:solidFill>
                  <a:srgbClr val="000000"/>
                </a:solidFill>
                <a:effectLst/>
                <a:latin typeface="Times New Roman" panose="02020603050405020304" pitchFamily="18" charset="0"/>
                <a:ea typeface="+mn-ea"/>
                <a:cs typeface="+mn-cs"/>
              </a:rPr>
              <a:t>Kagu-Eestis on </a:t>
            </a:r>
            <a:r>
              <a:rPr lang="et-EE" sz="1200" b="1" kern="1200" dirty="0">
                <a:solidFill>
                  <a:srgbClr val="000000"/>
                </a:solidFill>
                <a:effectLst/>
                <a:latin typeface="Times New Roman" panose="02020603050405020304" pitchFamily="18" charset="0"/>
                <a:ea typeface="+mn-ea"/>
                <a:cs typeface="+mn-cs"/>
              </a:rPr>
              <a:t>negatiivne loomulik iive </a:t>
            </a:r>
            <a:r>
              <a:rPr lang="et-EE" sz="1200" kern="1200" dirty="0">
                <a:solidFill>
                  <a:srgbClr val="000000"/>
                </a:solidFill>
                <a:effectLst/>
                <a:latin typeface="Times New Roman" panose="02020603050405020304" pitchFamily="18" charset="0"/>
                <a:ea typeface="+mn-ea"/>
                <a:cs typeface="+mn-cs"/>
              </a:rPr>
              <a:t>ja </a:t>
            </a:r>
            <a:r>
              <a:rPr lang="et-EE" sz="1200" b="1" kern="1200" dirty="0">
                <a:solidFill>
                  <a:srgbClr val="000000"/>
                </a:solidFill>
                <a:effectLst/>
                <a:latin typeface="Times New Roman" panose="02020603050405020304" pitchFamily="18" charset="0"/>
                <a:ea typeface="+mn-ea"/>
                <a:cs typeface="+mn-cs"/>
              </a:rPr>
              <a:t>negatiivne rändesaldo</a:t>
            </a:r>
            <a:r>
              <a:rPr lang="et-EE" sz="1200" kern="1200" dirty="0">
                <a:solidFill>
                  <a:srgbClr val="000000"/>
                </a:solidFill>
                <a:effectLst/>
                <a:latin typeface="Times New Roman" panose="02020603050405020304" pitchFamily="18" charset="0"/>
                <a:ea typeface="+mn-ea"/>
                <a:cs typeface="+mn-cs"/>
              </a:rPr>
              <a:t>. Märkusena, rändesaldot aitasid veel mõned aastad tagasi „mahendada“ Eesti elanike tagasiränne välismaalt ja paari aasta jooksul (nüüdseks vaibunud) Ukraina sõjapõgenike laine.</a:t>
            </a:r>
            <a:endParaRPr lang="et-EE" dirty="0"/>
          </a:p>
          <a:p>
            <a:endParaRPr lang="et-EE" dirty="0"/>
          </a:p>
          <a:p>
            <a:endParaRPr lang="en-US" dirty="0"/>
          </a:p>
        </p:txBody>
      </p:sp>
      <p:sp>
        <p:nvSpPr>
          <p:cNvPr id="4" name="Slide Number Placeholder 3">
            <a:extLst>
              <a:ext uri="{FF2B5EF4-FFF2-40B4-BE49-F238E27FC236}">
                <a16:creationId xmlns:a16="http://schemas.microsoft.com/office/drawing/2014/main" id="{533B64D8-6370-B1C2-DC95-A6037924B87D}"/>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64042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Harjumaa ja Tartu domineerivad, ülejäänud piirkonnad jäävad maha. SKP elaniku kohta on võrdluses EL-i keskmisega Harjumaal 103%, Tartumaal 76%, seitsmes maakonnas on aga lausa alla 50%, mis on lubamatult kaugel Eesti 2035 poolt seatud eesmärgist. Ettevõtlusaktiivsus on mitmes piirkonnas kolm korda madalam kui Harjumaal, mediaanpalk on Harjumaal 42% kõrgem kui Valgamaal.</a:t>
            </a:r>
          </a:p>
          <a:p>
            <a:endParaRPr lang="et-EE" dirty="0"/>
          </a:p>
        </p:txBody>
      </p:sp>
      <p:sp>
        <p:nvSpPr>
          <p:cNvPr id="4" name="Slide Number Placeholder 3"/>
          <p:cNvSpPr>
            <a:spLocks noGrp="1"/>
          </p:cNvSpPr>
          <p:nvPr>
            <p:ph type="sldNum" sz="quarter" idx="5"/>
          </p:nvPr>
        </p:nvSpPr>
        <p:spPr/>
        <p:txBody>
          <a:bodyPr/>
          <a:lstStyle/>
          <a:p>
            <a:fld id="{4F3484B2-7D45-46A9-AA10-C2234E88C9BE}" type="slidenum">
              <a:rPr lang="et-EE" smtClean="0"/>
              <a:t>7</a:t>
            </a:fld>
            <a:endParaRPr lang="et-EE"/>
          </a:p>
        </p:txBody>
      </p:sp>
    </p:spTree>
    <p:extLst>
      <p:ext uri="{BB962C8B-B14F-4D97-AF65-F5344CB8AC3E}">
        <p14:creationId xmlns:p14="http://schemas.microsoft.com/office/powerpoint/2010/main" val="140925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10AC-68FC-81FA-704F-9DCE096AB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2C579-B324-68BD-1E56-04806FFA5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41D7F-C84D-54DF-4A57-6CAE37983EA7}"/>
              </a:ext>
            </a:extLst>
          </p:cNvPr>
          <p:cNvSpPr>
            <a:spLocks noGrp="1"/>
          </p:cNvSpPr>
          <p:nvPr>
            <p:ph type="body" idx="1"/>
          </p:nvPr>
        </p:nvSpPr>
        <p:spPr/>
        <p:txBody>
          <a:bodyPr/>
          <a:lstStyle/>
          <a:p>
            <a:r>
              <a:rPr lang="et-EE" dirty="0"/>
              <a:t>Esmalt tuleb rõhutada, et rääkides nüüd regioonidest, räägime me </a:t>
            </a:r>
            <a:r>
              <a:rPr lang="et-EE" dirty="0" err="1"/>
              <a:t>piltootprojektist</a:t>
            </a:r>
            <a:r>
              <a:rPr lang="et-EE" dirty="0"/>
              <a:t>, ehk testist: me ju ei tea keegi, et millised täpselt peaksid need suuremad regionaalsed koostööpiirkonnad olema, seda tuleb lihtsalt ekspertide abil järele proovida.</a:t>
            </a:r>
          </a:p>
          <a:p>
            <a:r>
              <a:rPr lang="et-EE" dirty="0"/>
              <a:t>Seetõttu ei jagatud regioonideks kogu Eesti, vaid valiti välja 2 piirkonda: Lõuna-Eesti ja Kesk-Eesti (sest Harju ja Ida-Virumaa on erijuhtumid ning Lääne-Eesti ei olnud 2022. aastal veel projektiks valmis)</a:t>
            </a:r>
          </a:p>
          <a:p>
            <a:r>
              <a:rPr lang="et-EE" dirty="0"/>
              <a:t>Millestki tuli aga lähtuda ning lähtuti nö statistilistest NUTS-3 piirkondadest, sh ühe muudatusega – projektiperioodi alguses soovis Viljandimaa ise kuuluda mitte Lõuna- vaid Kesk-Eestisse.</a:t>
            </a:r>
          </a:p>
          <a:p>
            <a:r>
              <a:rPr lang="et-EE" dirty="0"/>
              <a:t>Oluline on see, et tegu on KOOSTÖÖPIIRKONDADEGA, st ei teki uusi haldusüksusi (nagu maakonnad või ammugi mitte „oblastid“ vms)</a:t>
            </a:r>
          </a:p>
          <a:p>
            <a:r>
              <a:rPr lang="et-EE" dirty="0"/>
              <a:t>Teine oluline eesmärk on testida FORMAATI, st kuidas, mis vormis, kes jne peaksid otsustama regiooni arengu üle. Kas oleks ka paremaid formaate kui regionaalsed nõukogud ja arengulepped? Võibolla, me ei tea seda, peame proovima ja testima. Seepärast alustasime sellisest formaadist.</a:t>
            </a:r>
          </a:p>
        </p:txBody>
      </p:sp>
      <p:sp>
        <p:nvSpPr>
          <p:cNvPr id="4" name="Slide Number Placeholder 3">
            <a:extLst>
              <a:ext uri="{FF2B5EF4-FFF2-40B4-BE49-F238E27FC236}">
                <a16:creationId xmlns:a16="http://schemas.microsoft.com/office/drawing/2014/main" id="{6DD935E4-353A-619C-CBD2-C06FDA4AAF3D}"/>
              </a:ext>
            </a:extLst>
          </p:cNvPr>
          <p:cNvSpPr>
            <a:spLocks noGrp="1"/>
          </p:cNvSpPr>
          <p:nvPr>
            <p:ph type="sldNum"/>
          </p:nvPr>
        </p:nvSpPr>
        <p:spPr/>
        <p:txBody>
          <a:bodyPr/>
          <a:lstStyle/>
          <a:p>
            <a:fld id="{9137B0FE-B827-43E6-9F1A-73A7AB4ED6CD}" type="slidenum">
              <a:rPr lang="et-EE" altLang="en-US" smtClean="0"/>
              <a:pPr/>
              <a:t>11</a:t>
            </a:fld>
            <a:endParaRPr lang="et-EE" altLang="en-US"/>
          </a:p>
        </p:txBody>
      </p:sp>
    </p:spTree>
    <p:extLst>
      <p:ext uri="{BB962C8B-B14F-4D97-AF65-F5344CB8AC3E}">
        <p14:creationId xmlns:p14="http://schemas.microsoft.com/office/powerpoint/2010/main" val="400340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Esmalt tuleb rõhutada, et rääkides nüüd regioonidest, räägime me </a:t>
            </a:r>
            <a:r>
              <a:rPr lang="et-EE" dirty="0" err="1"/>
              <a:t>piltootprojektist</a:t>
            </a:r>
            <a:r>
              <a:rPr lang="et-EE" dirty="0"/>
              <a:t>, ehk testist: me ju ei tea keegi, et millised täpselt peaksid need suuremad regionaalsed koostööpiirkonnad olema, seda tuleb lihtsalt ekspertide abil järele proovida.</a:t>
            </a:r>
          </a:p>
          <a:p>
            <a:r>
              <a:rPr lang="et-EE" dirty="0"/>
              <a:t>Seetõttu ei jagatud regioonideks kogu Eesti, vaid valiti välja 2 piirkonda: Lõuna-Eesti ja Kesk-Eesti (sest Harju ja Ida-Virumaa on erijuhtumid ning Lääne-Eesti ei olnud 2022. aastal veel projektiks valmis)</a:t>
            </a:r>
          </a:p>
          <a:p>
            <a:r>
              <a:rPr lang="et-EE" dirty="0"/>
              <a:t>Millestki tuli aga lähtuda ning lähtuti nö statistilistest NUTS-3 piirkondadest, sh ühe muudatusega – projektiperioodi alguses soovis Viljandimaa ise kuuluda mitte Lõuna- vaid Kesk-Eestisse.</a:t>
            </a:r>
          </a:p>
          <a:p>
            <a:r>
              <a:rPr lang="et-EE" dirty="0"/>
              <a:t>Oluline on see, et tegu on KOOSTÖÖPIIRKONDADEGA, st ei teki uusi haldusüksusi (nagu maakonnad või ammugi mitte „oblastid“ vms)</a:t>
            </a:r>
          </a:p>
          <a:p>
            <a:r>
              <a:rPr lang="et-EE" dirty="0"/>
              <a:t>Teine oluline eesmärk on testida FORMAATI, st kuidas, mis vormis, kes jne peaksid otsustama regiooni arengu üle. Kas oleks ka paremaid formaate kui regionaalsed nõukogud ja arengulepped? Võibolla, me ei tea seda, peame proovima ja testima. Seepärast alustasime sellisest formaadist.</a:t>
            </a:r>
          </a:p>
        </p:txBody>
      </p:sp>
      <p:sp>
        <p:nvSpPr>
          <p:cNvPr id="4" name="Slide Number Placeholder 3"/>
          <p:cNvSpPr>
            <a:spLocks noGrp="1"/>
          </p:cNvSpPr>
          <p:nvPr>
            <p:ph type="sldNum"/>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p14="http://schemas.microsoft.com/office/powerpoint/2010/main" val="169927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7: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a:extLst>
            <a:ext uri="{FF2B5EF4-FFF2-40B4-BE49-F238E27FC236}">
              <a16:creationId xmlns:a16="http://schemas.microsoft.com/office/drawing/2014/main" id="{875516D1-5297-941B-ABAA-4A11FB34EDCB}"/>
            </a:ext>
          </a:extLst>
        </p:cNvPr>
        <p:cNvGrpSpPr/>
        <p:nvPr/>
      </p:nvGrpSpPr>
      <p:grpSpPr>
        <a:xfrm>
          <a:off x="0" y="0"/>
          <a:ext cx="0" cy="0"/>
          <a:chOff x="0" y="0"/>
          <a:chExt cx="0" cy="0"/>
        </a:xfrm>
      </p:grpSpPr>
      <p:sp>
        <p:nvSpPr>
          <p:cNvPr id="626" name="Google Shape;626;p7:notes">
            <a:extLst>
              <a:ext uri="{FF2B5EF4-FFF2-40B4-BE49-F238E27FC236}">
                <a16:creationId xmlns:a16="http://schemas.microsoft.com/office/drawing/2014/main" id="{FB69CDE0-B978-5C1C-68F7-73D76A4327BE}"/>
              </a:ext>
            </a:extLst>
          </p:cNvPr>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7:notes">
            <a:extLst>
              <a:ext uri="{FF2B5EF4-FFF2-40B4-BE49-F238E27FC236}">
                <a16:creationId xmlns:a16="http://schemas.microsoft.com/office/drawing/2014/main" id="{D2473E75-CBE8-C436-D075-FFD94B80938D}"/>
              </a:ext>
            </a:extLst>
          </p:cNvPr>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4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6FFB-F9D8-59A9-B4D0-D70292683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D4E0F-8A65-F499-68FB-3FE20C944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00A26-506F-9B37-C671-DBF44D887AFD}"/>
              </a:ext>
            </a:extLst>
          </p:cNvPr>
          <p:cNvSpPr>
            <a:spLocks noGrp="1"/>
          </p:cNvSpPr>
          <p:nvPr>
            <p:ph type="body" idx="1"/>
          </p:nvPr>
        </p:nvSpPr>
        <p:spPr/>
        <p:txBody>
          <a:bodyPr/>
          <a:lstStyle/>
          <a:p>
            <a:r>
              <a:rPr lang="et-EE" dirty="0"/>
              <a:t>Kuidas siis tööriistad, ehk nõukogu ja arengulepe toimivad?</a:t>
            </a:r>
          </a:p>
          <a:p>
            <a:r>
              <a:rPr lang="et-EE" dirty="0"/>
              <a:t>Nõukogude koosseisud koosnevad kolmest peamisest osapoolest: keskvõim, kohalik võim ning ettevõtlusega seotud arengulepete puhul ettevõtjad, st kaasatud on kohe algusest peale kõik olulisemad partnerid.</a:t>
            </a:r>
          </a:p>
          <a:p>
            <a:r>
              <a:rPr lang="et-EE" dirty="0"/>
              <a:t>Vähemalt alguses ei tegele nõukogud ka kogu maailma parandamisega, võetud on üks konkreetne fookus: sel korral ettevõtluskeskkond.</a:t>
            </a:r>
          </a:p>
          <a:p>
            <a:r>
              <a:rPr lang="et-EE" dirty="0"/>
              <a:t>Praeguseks on mõlemad nõukogud käinud koos 10 koosolekul, kaasatud on eksperte, koostatud on arengulepped, mida on tutvustatud nii ministeeriumites kui maakondades, osalt ka kohalikes omavalitsustes.</a:t>
            </a:r>
          </a:p>
          <a:p>
            <a:r>
              <a:rPr lang="et-EE" dirty="0"/>
              <a:t>Lisaks on kogu protsessi toetanud OECD, kes on juulikuus saanud valmis ka oma lõppraporti, milles soovitab arengulepete protsessiga jätkata ning seda täpsemalt reguleerida.</a:t>
            </a:r>
          </a:p>
        </p:txBody>
      </p:sp>
      <p:sp>
        <p:nvSpPr>
          <p:cNvPr id="4" name="Slide Number Placeholder 3">
            <a:extLst>
              <a:ext uri="{FF2B5EF4-FFF2-40B4-BE49-F238E27FC236}">
                <a16:creationId xmlns:a16="http://schemas.microsoft.com/office/drawing/2014/main" id="{F31960F4-EEAD-99B4-2798-CD1F93B799E6}"/>
              </a:ext>
            </a:extLst>
          </p:cNvPr>
          <p:cNvSpPr>
            <a:spLocks noGrp="1"/>
          </p:cNvSpPr>
          <p:nvPr>
            <p:ph type="sldNum"/>
          </p:nvPr>
        </p:nvSpPr>
        <p:spPr/>
        <p:txBody>
          <a:bodyPr/>
          <a:lstStyle/>
          <a:p>
            <a:fld id="{9137B0FE-B827-43E6-9F1A-73A7AB4ED6CD}" type="slidenum">
              <a:rPr lang="et-EE" altLang="en-US" smtClean="0"/>
              <a:pPr/>
              <a:t>18</a:t>
            </a:fld>
            <a:endParaRPr lang="et-EE" altLang="en-US"/>
          </a:p>
        </p:txBody>
      </p:sp>
    </p:spTree>
    <p:extLst>
      <p:ext uri="{BB962C8B-B14F-4D97-AF65-F5344CB8AC3E}">
        <p14:creationId xmlns:p14="http://schemas.microsoft.com/office/powerpoint/2010/main" val="1813907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1">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Kirjuta siia esitluse alapealkiri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9" name="Text Placeholder 18"/>
          <p:cNvSpPr>
            <a:spLocks noGrp="1"/>
          </p:cNvSpPr>
          <p:nvPr>
            <p:ph type="body" sz="quarter" idx="14" hasCustomPrompt="1"/>
          </p:nvPr>
        </p:nvSpPr>
        <p:spPr>
          <a:xfrm>
            <a:off x="1440000" y="6152604"/>
            <a:ext cx="7012420" cy="522436"/>
          </a:xfrm>
        </p:spPr>
        <p:txBody>
          <a:bodyPr wrap="none">
            <a:noAutofit/>
          </a:bodyPr>
          <a:lstStyle>
            <a:lvl1pPr>
              <a:buNone/>
              <a:defRPr sz="1800">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äevakord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616" y="273621"/>
            <a:ext cx="11328416" cy="1138767"/>
          </a:xfrm>
        </p:spPr>
        <p:txBody>
          <a:bodyPr>
            <a:noAutofit/>
          </a:bodyPr>
          <a:lstStyle>
            <a:lvl1pPr>
              <a:defRPr baseline="0">
                <a:solidFill>
                  <a:srgbClr val="0064B9"/>
                </a:solidFill>
              </a:defRPr>
            </a:lvl1pPr>
          </a:lstStyle>
          <a:p>
            <a:r>
              <a:rPr lang="et-EE" dirty="0"/>
              <a:t>Lühikese loeteluga võib kasutada ikoone</a:t>
            </a:r>
          </a:p>
        </p:txBody>
      </p:sp>
      <p:sp>
        <p:nvSpPr>
          <p:cNvPr id="5" name="Slide Number Placeholder 4"/>
          <p:cNvSpPr>
            <a:spLocks noGrp="1"/>
          </p:cNvSpPr>
          <p:nvPr>
            <p:ph type="sldNum" sz="quarter" idx="12"/>
          </p:nvPr>
        </p:nvSpPr>
        <p:spPr>
          <a:xfrm>
            <a:off x="11332740" y="6330075"/>
            <a:ext cx="603292" cy="363773"/>
          </a:xfrm>
        </p:spPr>
        <p:txBody>
          <a:bodyPr/>
          <a:lstStyle/>
          <a:p>
            <a:fld id="{225A551D-654A-4A19-8D78-C05E5488DAD8}" type="slidenum">
              <a:rPr lang="et-EE" smtClean="0"/>
              <a:pPr/>
              <a:t>‹#›</a:t>
            </a:fld>
            <a:endParaRPr lang="et-EE"/>
          </a:p>
        </p:txBody>
      </p:sp>
      <p:sp>
        <p:nvSpPr>
          <p:cNvPr id="35" name="Content Placeholder 2"/>
          <p:cNvSpPr>
            <a:spLocks noGrp="1"/>
          </p:cNvSpPr>
          <p:nvPr>
            <p:ph idx="1"/>
          </p:nvPr>
        </p:nvSpPr>
        <p:spPr>
          <a:xfrm>
            <a:off x="2043708" y="2739802"/>
            <a:ext cx="9892323" cy="86994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6" name="Content Placeholder 2"/>
          <p:cNvSpPr>
            <a:spLocks noGrp="1"/>
          </p:cNvSpPr>
          <p:nvPr>
            <p:ph idx="13"/>
          </p:nvPr>
        </p:nvSpPr>
        <p:spPr>
          <a:xfrm>
            <a:off x="2041683" y="3683500"/>
            <a:ext cx="9892323" cy="86994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7" name="Content Placeholder 2"/>
          <p:cNvSpPr>
            <a:spLocks noGrp="1"/>
          </p:cNvSpPr>
          <p:nvPr>
            <p:ph idx="14"/>
          </p:nvPr>
        </p:nvSpPr>
        <p:spPr>
          <a:xfrm>
            <a:off x="2041683" y="4585028"/>
            <a:ext cx="9892323" cy="86994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8" name="Content Placeholder 2"/>
          <p:cNvSpPr>
            <a:spLocks noGrp="1"/>
          </p:cNvSpPr>
          <p:nvPr>
            <p:ph idx="15"/>
          </p:nvPr>
        </p:nvSpPr>
        <p:spPr>
          <a:xfrm>
            <a:off x="2041684" y="1818701"/>
            <a:ext cx="9892323" cy="86994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9" name="Content Placeholder 2"/>
          <p:cNvSpPr>
            <a:spLocks noGrp="1"/>
          </p:cNvSpPr>
          <p:nvPr>
            <p:ph idx="16"/>
          </p:nvPr>
        </p:nvSpPr>
        <p:spPr>
          <a:xfrm>
            <a:off x="2041682" y="5498681"/>
            <a:ext cx="9892323" cy="86994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Tree>
    <p:extLst>
      <p:ext uri="{BB962C8B-B14F-4D97-AF65-F5344CB8AC3E}">
        <p14:creationId xmlns:p14="http://schemas.microsoft.com/office/powerpoint/2010/main" val="124478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leht 1">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0000" y="3704332"/>
            <a:ext cx="8308564" cy="1440160"/>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Vaheslaide võib kasutada ka ühe mõtte </a:t>
            </a:r>
          </a:p>
          <a:p>
            <a:r>
              <a:rPr lang="et-EE" dirty="0"/>
              <a:t>või idee rõhutamiseks!</a:t>
            </a:r>
          </a:p>
        </p:txBody>
      </p:sp>
      <p:pic>
        <p:nvPicPr>
          <p:cNvPr id="31" name="Picture 30" descr="kolm lõvi_sinised.png"/>
          <p:cNvPicPr>
            <a:picLocks noChangeAspect="1"/>
          </p:cNvPicPr>
          <p:nvPr userDrawn="1"/>
        </p:nvPicPr>
        <p:blipFill>
          <a:blip r:embed="rId2" cstate="print"/>
          <a:stretch>
            <a:fillRect/>
          </a:stretch>
        </p:blipFill>
        <p:spPr>
          <a:xfrm>
            <a:off x="7879360" y="-40084"/>
            <a:ext cx="4749524" cy="6832600"/>
          </a:xfrm>
          <a:prstGeom prst="rect">
            <a:avLst/>
          </a:prstGeom>
        </p:spPr>
      </p:pic>
    </p:spTree>
    <p:extLst>
      <p:ext uri="{BB962C8B-B14F-4D97-AF65-F5344CB8AC3E}">
        <p14:creationId xmlns:p14="http://schemas.microsoft.com/office/powerpoint/2010/main" val="180382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heleht 2">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Teema</a:t>
            </a:r>
          </a:p>
        </p:txBody>
      </p:sp>
      <p:sp>
        <p:nvSpPr>
          <p:cNvPr id="30" name="Subtitle 2"/>
          <p:cNvSpPr>
            <a:spLocks noGrp="1"/>
          </p:cNvSpPr>
          <p:nvPr>
            <p:ph type="subTitle" idx="1" hasCustomPrompt="1"/>
          </p:nvPr>
        </p:nvSpPr>
        <p:spPr>
          <a:xfrm>
            <a:off x="1440000" y="3704332"/>
            <a:ext cx="8308564" cy="1368152"/>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Vaheslaide võib kasutada ka ühe mõtte </a:t>
            </a:r>
          </a:p>
          <a:p>
            <a:r>
              <a:rPr lang="et-EE" dirty="0"/>
              <a:t>või idee rõhutamiseks!</a:t>
            </a:r>
          </a:p>
        </p:txBody>
      </p:sp>
      <p:pic>
        <p:nvPicPr>
          <p:cNvPr id="31" name="Picture 30" descr="kolm lõvi_sinised.png"/>
          <p:cNvPicPr>
            <a:picLocks noChangeAspect="1"/>
          </p:cNvPicPr>
          <p:nvPr userDrawn="1"/>
        </p:nvPicPr>
        <p:blipFill>
          <a:blip r:embed="rId2" cstate="print"/>
          <a:stretch>
            <a:fillRect/>
          </a:stretch>
        </p:blipFill>
        <p:spPr>
          <a:xfrm>
            <a:off x="7879360" y="-40084"/>
            <a:ext cx="4749524" cy="6832600"/>
          </a:xfrm>
          <a:prstGeom prst="rect">
            <a:avLst/>
          </a:prstGeom>
        </p:spPr>
      </p:pic>
    </p:spTree>
    <p:extLst>
      <p:ext uri="{BB962C8B-B14F-4D97-AF65-F5344CB8AC3E}">
        <p14:creationId xmlns:p14="http://schemas.microsoft.com/office/powerpoint/2010/main" val="26974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heleht 3">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Teema</a:t>
            </a:r>
          </a:p>
        </p:txBody>
      </p:sp>
      <p:pic>
        <p:nvPicPr>
          <p:cNvPr id="31" name="Picture 30" descr="kolm lõvi_sinised.png"/>
          <p:cNvPicPr>
            <a:picLocks noChangeAspect="1"/>
          </p:cNvPicPr>
          <p:nvPr userDrawn="1"/>
        </p:nvPicPr>
        <p:blipFill>
          <a:blip r:embed="rId2" cstate="print"/>
          <a:stretch>
            <a:fillRect/>
          </a:stretch>
        </p:blipFill>
        <p:spPr>
          <a:xfrm>
            <a:off x="7879360" y="-40084"/>
            <a:ext cx="4749524" cy="6832600"/>
          </a:xfrm>
          <a:prstGeom prst="rect">
            <a:avLst/>
          </a:prstGeom>
        </p:spPr>
      </p:pic>
      <p:sp>
        <p:nvSpPr>
          <p:cNvPr id="5" name="Subtitle 2"/>
          <p:cNvSpPr>
            <a:spLocks noGrp="1"/>
          </p:cNvSpPr>
          <p:nvPr>
            <p:ph type="subTitle" idx="1" hasCustomPrompt="1"/>
          </p:nvPr>
        </p:nvSpPr>
        <p:spPr>
          <a:xfrm>
            <a:off x="1440000" y="3704332"/>
            <a:ext cx="8308564" cy="1368152"/>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1475376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leht 4">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Teema</a:t>
            </a:r>
          </a:p>
        </p:txBody>
      </p:sp>
      <p:pic>
        <p:nvPicPr>
          <p:cNvPr id="31" name="Picture 30" descr="kolm lõvi_sinised.png"/>
          <p:cNvPicPr>
            <a:picLocks noChangeAspect="1"/>
          </p:cNvPicPr>
          <p:nvPr userDrawn="1"/>
        </p:nvPicPr>
        <p:blipFill>
          <a:blip r:embed="rId2" cstate="print"/>
          <a:stretch>
            <a:fillRect/>
          </a:stretch>
        </p:blipFill>
        <p:spPr>
          <a:xfrm>
            <a:off x="7879360" y="-40084"/>
            <a:ext cx="4749524" cy="6832600"/>
          </a:xfrm>
          <a:prstGeom prst="rect">
            <a:avLst/>
          </a:prstGeom>
        </p:spPr>
      </p:pic>
      <p:sp>
        <p:nvSpPr>
          <p:cNvPr id="5" name="Subtitle 2"/>
          <p:cNvSpPr>
            <a:spLocks noGrp="1"/>
          </p:cNvSpPr>
          <p:nvPr>
            <p:ph type="subTitle" idx="1" hasCustomPrompt="1"/>
          </p:nvPr>
        </p:nvSpPr>
        <p:spPr>
          <a:xfrm>
            <a:off x="1440000" y="3704332"/>
            <a:ext cx="8308564" cy="1512168"/>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Vaheslaide võib kasutada ka ühe mõtte </a:t>
            </a:r>
          </a:p>
          <a:p>
            <a:r>
              <a:rPr lang="et-EE" dirty="0"/>
              <a:t>või idee rõhutamiseks!</a:t>
            </a:r>
          </a:p>
        </p:txBody>
      </p:sp>
    </p:spTree>
    <p:extLst>
      <p:ext uri="{BB962C8B-B14F-4D97-AF65-F5344CB8AC3E}">
        <p14:creationId xmlns:p14="http://schemas.microsoft.com/office/powerpoint/2010/main" val="29003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heleht 5">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tx1">
                    <a:lumMod val="65000"/>
                    <a:lumOff val="35000"/>
                  </a:schemeClr>
                </a:solidFill>
                <a:latin typeface="Arial Narrow" pitchFamily="34" charset="0"/>
              </a:defRPr>
            </a:lvl1pPr>
          </a:lstStyle>
          <a:p>
            <a:r>
              <a:rPr lang="et-EE" dirty="0"/>
              <a:t>Teema</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9" r="9119" b="-114"/>
          <a:stretch/>
        </p:blipFill>
        <p:spPr>
          <a:xfrm>
            <a:off x="7880400" y="-40084"/>
            <a:ext cx="4316436" cy="6912768"/>
          </a:xfrm>
          <a:prstGeom prst="rect">
            <a:avLst/>
          </a:prstGeom>
        </p:spPr>
      </p:pic>
      <p:sp>
        <p:nvSpPr>
          <p:cNvPr id="6" name="Subtitle 2"/>
          <p:cNvSpPr>
            <a:spLocks noGrp="1"/>
          </p:cNvSpPr>
          <p:nvPr>
            <p:ph type="subTitle" idx="1" hasCustomPrompt="1"/>
          </p:nvPr>
        </p:nvSpPr>
        <p:spPr>
          <a:xfrm>
            <a:off x="1440000" y="3704332"/>
            <a:ext cx="8308564" cy="1440160"/>
          </a:xfrm>
        </p:spPr>
        <p:txBody>
          <a:bodyPr wrap="none">
            <a:noAutofit/>
          </a:bodyPr>
          <a:lstStyle>
            <a:lvl1pPr marL="0" indent="0" algn="l">
              <a:buNone/>
              <a:defRPr sz="3600" baseline="0">
                <a:solidFill>
                  <a:schemeClr val="tx1">
                    <a:lumMod val="50000"/>
                    <a:lumOff val="50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Vaheslaide võib kasutada ka ühe mõtte </a:t>
            </a:r>
          </a:p>
          <a:p>
            <a:r>
              <a:rPr lang="et-EE" dirty="0"/>
              <a:t>või idee rõhutamiseks! </a:t>
            </a:r>
          </a:p>
        </p:txBody>
      </p:sp>
    </p:spTree>
    <p:extLst>
      <p:ext uri="{BB962C8B-B14F-4D97-AF65-F5344CB8AC3E}">
        <p14:creationId xmlns:p14="http://schemas.microsoft.com/office/powerpoint/2010/main" val="64492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heleht 6">
    <p:spTree>
      <p:nvGrpSpPr>
        <p:cNvPr id="1" name=""/>
        <p:cNvGrpSpPr/>
        <p:nvPr/>
      </p:nvGrpSpPr>
      <p:grpSpPr>
        <a:xfrm>
          <a:off x="0" y="0"/>
          <a:ext cx="0" cy="0"/>
          <a:chOff x="0" y="0"/>
          <a:chExt cx="0" cy="0"/>
        </a:xfrm>
      </p:grpSpPr>
      <p:sp>
        <p:nvSpPr>
          <p:cNvPr id="2" name="Rectangle 1"/>
          <p:cNvSpPr/>
          <p:nvPr userDrawn="1"/>
        </p:nvSpPr>
        <p:spPr>
          <a:xfrm>
            <a:off x="0" y="0"/>
            <a:ext cx="12152313" cy="6832600"/>
          </a:xfrm>
          <a:prstGeom prst="rect">
            <a:avLst/>
          </a:prstGeom>
          <a:solidFill>
            <a:srgbClr val="003087">
              <a:alpha val="63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9" name="Title 1"/>
          <p:cNvSpPr>
            <a:spLocks noGrp="1"/>
          </p:cNvSpPr>
          <p:nvPr>
            <p:ph type="ctrTitle" hasCustomPrompt="1"/>
          </p:nvPr>
        </p:nvSpPr>
        <p:spPr>
          <a:xfrm>
            <a:off x="1440000" y="2624212"/>
            <a:ext cx="9532700" cy="1368152"/>
          </a:xfrm>
        </p:spPr>
        <p:txBody>
          <a:bodyPr wrap="none">
            <a:noAutofit/>
          </a:bodyPr>
          <a:lstStyle>
            <a:lvl1pPr algn="l">
              <a:defRPr sz="4800" baseline="0">
                <a:solidFill>
                  <a:schemeClr val="bg1"/>
                </a:solidFill>
                <a:latin typeface="Arial Narrow" pitchFamily="34" charset="0"/>
              </a:defRPr>
            </a:lvl1pPr>
          </a:lstStyle>
          <a:p>
            <a:r>
              <a:rPr lang="et-EE" dirty="0"/>
              <a:t>Vaheslaidide taustaks võib kasutada </a:t>
            </a:r>
            <a:br>
              <a:rPr lang="et-EE" dirty="0"/>
            </a:br>
            <a:r>
              <a:rPr lang="et-EE" dirty="0"/>
              <a:t>temaatilisi koloreeritud fotosid</a:t>
            </a:r>
          </a:p>
        </p:txBody>
      </p:sp>
    </p:spTree>
    <p:extLst>
      <p:ext uri="{BB962C8B-B14F-4D97-AF65-F5344CB8AC3E}">
        <p14:creationId xmlns:p14="http://schemas.microsoft.com/office/powerpoint/2010/main" val="412699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Vaheslaid 7">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152313" cy="6724316"/>
          </a:xfrm>
        </p:spPr>
        <p:txBody>
          <a:bodyPr/>
          <a:lstStyle>
            <a:lvl1pPr marL="0" indent="0">
              <a:buNone/>
              <a:defRPr sz="4300"/>
            </a:lvl1pPr>
            <a:lvl2pPr marL="607482" indent="0">
              <a:buNone/>
              <a:defRPr sz="3700"/>
            </a:lvl2pPr>
            <a:lvl3pPr marL="1214963" indent="0">
              <a:buNone/>
              <a:defRPr sz="3200"/>
            </a:lvl3pPr>
            <a:lvl4pPr marL="1822445" indent="0">
              <a:buNone/>
              <a:defRPr sz="2700"/>
            </a:lvl4pPr>
            <a:lvl5pPr marL="2429927" indent="0">
              <a:buNone/>
              <a:defRPr sz="2700"/>
            </a:lvl5pPr>
            <a:lvl6pPr marL="3037408" indent="0">
              <a:buNone/>
              <a:defRPr sz="2700"/>
            </a:lvl6pPr>
            <a:lvl7pPr marL="3644890" indent="0">
              <a:buNone/>
              <a:defRPr sz="2700"/>
            </a:lvl7pPr>
            <a:lvl8pPr marL="4252371" indent="0">
              <a:buNone/>
              <a:defRPr sz="2700"/>
            </a:lvl8pPr>
            <a:lvl9pPr marL="4859853" indent="0">
              <a:buNone/>
              <a:defRPr sz="2700"/>
            </a:lvl9pPr>
          </a:lstStyle>
          <a:p>
            <a:r>
              <a:rPr lang="et-EE"/>
              <a:t>Pildi lisamiseks klõpsake ikooni</a:t>
            </a:r>
            <a:endParaRPr lang="et-EE" dirty="0"/>
          </a:p>
        </p:txBody>
      </p:sp>
      <p:sp>
        <p:nvSpPr>
          <p:cNvPr id="2" name="Title 1"/>
          <p:cNvSpPr>
            <a:spLocks noGrp="1"/>
          </p:cNvSpPr>
          <p:nvPr>
            <p:ph type="title" hasCustomPrompt="1"/>
          </p:nvPr>
        </p:nvSpPr>
        <p:spPr>
          <a:xfrm>
            <a:off x="1449064" y="1760116"/>
            <a:ext cx="9235604" cy="1572752"/>
          </a:xfrm>
        </p:spPr>
        <p:txBody>
          <a:bodyPr anchor="b">
            <a:noAutofit/>
          </a:bodyPr>
          <a:lstStyle>
            <a:lvl1pPr algn="l">
              <a:defRPr sz="4800" b="0">
                <a:solidFill>
                  <a:srgbClr val="006EB5"/>
                </a:solidFill>
              </a:defRPr>
            </a:lvl1pPr>
          </a:lstStyle>
          <a:p>
            <a:r>
              <a:rPr lang="et-EE" dirty="0"/>
              <a:t>Vaheslaidide taustaks võib kasutada temaatilisi koloreeritud fotosid</a:t>
            </a:r>
          </a:p>
        </p:txBody>
      </p:sp>
      <p:sp>
        <p:nvSpPr>
          <p:cNvPr id="4" name="Text Placeholder 3"/>
          <p:cNvSpPr>
            <a:spLocks noGrp="1"/>
          </p:cNvSpPr>
          <p:nvPr>
            <p:ph type="body" sz="half" idx="2" hasCustomPrompt="1"/>
          </p:nvPr>
        </p:nvSpPr>
        <p:spPr>
          <a:xfrm>
            <a:off x="1449064" y="3332867"/>
            <a:ext cx="9235604" cy="801882"/>
          </a:xfrm>
        </p:spPr>
        <p:txBody>
          <a:bodyPr>
            <a:normAutofit/>
          </a:bodyPr>
          <a:lstStyle>
            <a:lvl1pPr marL="0" indent="0">
              <a:buNone/>
              <a:defRPr sz="2400"/>
            </a:lvl1pPr>
            <a:lvl2pPr marL="607482" indent="0">
              <a:buNone/>
              <a:defRPr sz="1600"/>
            </a:lvl2pPr>
            <a:lvl3pPr marL="1214963" indent="0">
              <a:buNone/>
              <a:defRPr sz="1300"/>
            </a:lvl3pPr>
            <a:lvl4pPr marL="1822445" indent="0">
              <a:buNone/>
              <a:defRPr sz="1200"/>
            </a:lvl4pPr>
            <a:lvl5pPr marL="2429927" indent="0">
              <a:buNone/>
              <a:defRPr sz="1200"/>
            </a:lvl5pPr>
            <a:lvl6pPr marL="3037408" indent="0">
              <a:buNone/>
              <a:defRPr sz="1200"/>
            </a:lvl6pPr>
            <a:lvl7pPr marL="3644890" indent="0">
              <a:buNone/>
              <a:defRPr sz="1200"/>
            </a:lvl7pPr>
            <a:lvl8pPr marL="4252371" indent="0">
              <a:buNone/>
              <a:defRPr sz="1200"/>
            </a:lvl8pPr>
            <a:lvl9pPr marL="4859853" indent="0">
              <a:buNone/>
              <a:defRPr sz="1200"/>
            </a:lvl9pPr>
          </a:lstStyle>
          <a:p>
            <a:r>
              <a:rPr lang="et-EE" dirty="0"/>
              <a:t>Vaheslaide võib kasutada ka ühe mõtte või idee rõhutamiseks!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usla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Esitlusslaidide</a:t>
            </a:r>
            <a:r>
              <a:rPr lang="en-US" dirty="0"/>
              <a:t> </a:t>
            </a:r>
            <a:r>
              <a:rPr lang="en-US" dirty="0" err="1"/>
              <a:t>kujundamine</a:t>
            </a:r>
            <a:endParaRPr lang="et-EE" dirty="0"/>
          </a:p>
        </p:txBody>
      </p:sp>
      <p:sp>
        <p:nvSpPr>
          <p:cNvPr id="5" name="Slide Number Placeholder 4"/>
          <p:cNvSpPr>
            <a:spLocks noGrp="1"/>
          </p:cNvSpPr>
          <p:nvPr>
            <p:ph type="sldNum" sz="quarter" idx="12"/>
          </p:nvPr>
        </p:nvSpPr>
        <p:spPr>
          <a:xfrm>
            <a:off x="11332740" y="6330075"/>
            <a:ext cx="603292" cy="363773"/>
          </a:xfrm>
        </p:spPr>
        <p:txBody>
          <a:bodyPr/>
          <a:lstStyle/>
          <a:p>
            <a:fld id="{225A551D-654A-4A19-8D78-C05E5488DAD8}" type="slidenum">
              <a:rPr lang="et-EE" smtClean="0"/>
              <a:pPr/>
              <a:t>‹#›</a:t>
            </a:fld>
            <a:endParaRPr lang="et-EE"/>
          </a:p>
        </p:txBody>
      </p:sp>
      <p:sp>
        <p:nvSpPr>
          <p:cNvPr id="6" name="Content Placeholder 2"/>
          <p:cNvSpPr>
            <a:spLocks noGrp="1"/>
          </p:cNvSpPr>
          <p:nvPr>
            <p:ph sz="half" idx="1" hasCustomPrompt="1"/>
          </p:nvPr>
        </p:nvSpPr>
        <p:spPr>
          <a:xfrm>
            <a:off x="607614" y="1594275"/>
            <a:ext cx="10937083" cy="4735800"/>
          </a:xfrm>
        </p:spPr>
        <p:txBody>
          <a:bodyPr/>
          <a:lstStyle>
            <a:lvl1pPr>
              <a:buClr>
                <a:srgbClr val="0064B9"/>
              </a:buClr>
              <a:defRPr sz="3700"/>
            </a:lvl1pPr>
            <a:lvl2pPr>
              <a:buClr>
                <a:srgbClr val="0064B9"/>
              </a:buClr>
              <a:defRPr sz="3200" baseline="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n-US" dirty="0" err="1"/>
              <a:t>Lähtuda</a:t>
            </a:r>
            <a:r>
              <a:rPr lang="en-US" dirty="0"/>
              <a:t> </a:t>
            </a:r>
            <a:r>
              <a:rPr lang="en-US" dirty="0" err="1"/>
              <a:t>stiiliraamatust</a:t>
            </a:r>
            <a:endParaRPr lang="en-US" dirty="0"/>
          </a:p>
          <a:p>
            <a:pPr lvl="1"/>
            <a:r>
              <a:rPr lang="en-US" dirty="0"/>
              <a:t>Font </a:t>
            </a:r>
            <a:r>
              <a:rPr lang="en-US" dirty="0" err="1"/>
              <a:t>Roboto</a:t>
            </a:r>
            <a:r>
              <a:rPr lang="en-US" dirty="0"/>
              <a:t> Condensed</a:t>
            </a:r>
            <a:r>
              <a:rPr lang="et-EE" dirty="0"/>
              <a:t> või </a:t>
            </a:r>
            <a:r>
              <a:rPr lang="et-EE" dirty="0" err="1"/>
              <a:t>Arial</a:t>
            </a:r>
            <a:r>
              <a:rPr lang="et-EE" dirty="0"/>
              <a:t> </a:t>
            </a:r>
            <a:r>
              <a:rPr lang="et-EE" dirty="0" err="1"/>
              <a:t>Narrow</a:t>
            </a:r>
            <a:endParaRPr lang="en-US" dirty="0"/>
          </a:p>
          <a:p>
            <a:pPr lvl="3"/>
            <a:r>
              <a:rPr lang="en-US" dirty="0" err="1"/>
              <a:t>Pealkirjad</a:t>
            </a:r>
            <a:r>
              <a:rPr lang="en-US" dirty="0"/>
              <a:t> on 48pt Light, </a:t>
            </a:r>
            <a:r>
              <a:rPr lang="en-US" dirty="0" err="1"/>
              <a:t>sisutekstid</a:t>
            </a:r>
            <a:r>
              <a:rPr lang="en-US" dirty="0"/>
              <a:t> 24pt </a:t>
            </a:r>
            <a:r>
              <a:rPr lang="en-US" dirty="0" err="1"/>
              <a:t>või</a:t>
            </a:r>
            <a:r>
              <a:rPr lang="en-US" dirty="0"/>
              <a:t> 18 </a:t>
            </a:r>
            <a:r>
              <a:rPr lang="en-US" dirty="0" err="1"/>
              <a:t>pt</a:t>
            </a:r>
            <a:endParaRPr lang="en-US" dirty="0"/>
          </a:p>
          <a:p>
            <a:pPr lvl="4"/>
            <a:r>
              <a:rPr lang="en-US" dirty="0" err="1"/>
              <a:t>Igale</a:t>
            </a:r>
            <a:r>
              <a:rPr lang="en-US" dirty="0"/>
              <a:t> </a:t>
            </a:r>
            <a:r>
              <a:rPr lang="en-US" dirty="0" err="1"/>
              <a:t>slaidile</a:t>
            </a:r>
            <a:r>
              <a:rPr lang="en-US" dirty="0"/>
              <a:t> </a:t>
            </a:r>
            <a:r>
              <a:rPr lang="en-US" dirty="0" err="1"/>
              <a:t>paigutada</a:t>
            </a:r>
            <a:r>
              <a:rPr lang="en-US" dirty="0"/>
              <a:t> </a:t>
            </a:r>
            <a:r>
              <a:rPr lang="en-US" dirty="0" err="1"/>
              <a:t>mõõdukas</a:t>
            </a:r>
            <a:r>
              <a:rPr lang="en-US" dirty="0"/>
              <a:t> </a:t>
            </a:r>
            <a:r>
              <a:rPr lang="en-US" dirty="0" err="1"/>
              <a:t>kogus</a:t>
            </a:r>
            <a:r>
              <a:rPr lang="en-US" dirty="0"/>
              <a:t> </a:t>
            </a:r>
            <a:r>
              <a:rPr lang="en-US" dirty="0" err="1"/>
              <a:t>infot</a:t>
            </a:r>
            <a:endParaRPr lang="et-EE" dirty="0"/>
          </a:p>
        </p:txBody>
      </p:sp>
      <p:sp>
        <p:nvSpPr>
          <p:cNvPr id="7" name="TextBox 6"/>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uslaid 2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endParaRPr lang="et-EE" dirty="0"/>
          </a:p>
        </p:txBody>
      </p:sp>
      <p:sp>
        <p:nvSpPr>
          <p:cNvPr id="3" name="Content Placeholder 2"/>
          <p:cNvSpPr>
            <a:spLocks noGrp="1"/>
          </p:cNvSpPr>
          <p:nvPr>
            <p:ph sz="half" idx="1" hasCustomPrompt="1"/>
          </p:nvPr>
        </p:nvSpPr>
        <p:spPr>
          <a:xfrm>
            <a:off x="607615" y="1594275"/>
            <a:ext cx="5367272" cy="4738534"/>
          </a:xfrm>
        </p:spPr>
        <p:txBody>
          <a:bodyPr wrap="none">
            <a:noAutofit/>
          </a:bodyPr>
          <a:lstStyle>
            <a:lvl1pPr>
              <a:buClr>
                <a:srgbClr val="0064B9"/>
              </a:buClr>
              <a:defRPr sz="3700"/>
            </a:lvl1pPr>
            <a:lvl2pPr>
              <a:buClr>
                <a:srgbClr val="0064B9"/>
              </a:buClr>
              <a:defRPr sz="320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9" name="Slide Number Placeholder 4"/>
          <p:cNvSpPr>
            <a:spLocks noGrp="1"/>
          </p:cNvSpPr>
          <p:nvPr>
            <p:ph type="sldNum" sz="quarter" idx="12"/>
          </p:nvPr>
        </p:nvSpPr>
        <p:spPr>
          <a:xfrm>
            <a:off x="11332740" y="6330075"/>
            <a:ext cx="603292" cy="363773"/>
          </a:xfrm>
        </p:spPr>
        <p:txBody>
          <a:bodyPr/>
          <a:lstStyle/>
          <a:p>
            <a:fld id="{225A551D-654A-4A19-8D78-C05E5488DAD8}" type="slidenum">
              <a:rPr lang="et-EE" smtClean="0"/>
              <a:pPr/>
              <a:t>‹#›</a:t>
            </a:fld>
            <a:endParaRPr lang="et-EE"/>
          </a:p>
        </p:txBody>
      </p:sp>
      <p:sp>
        <p:nvSpPr>
          <p:cNvPr id="11" name="Content Placeholder 2"/>
          <p:cNvSpPr>
            <a:spLocks noGrp="1"/>
          </p:cNvSpPr>
          <p:nvPr>
            <p:ph sz="half" idx="13" hasCustomPrompt="1"/>
          </p:nvPr>
        </p:nvSpPr>
        <p:spPr>
          <a:xfrm>
            <a:off x="6189485" y="1605263"/>
            <a:ext cx="5367272" cy="4738534"/>
          </a:xfrm>
        </p:spPr>
        <p:txBody>
          <a:bodyPr wrap="none">
            <a:noAutofit/>
          </a:bodyPr>
          <a:lstStyle>
            <a:lvl1pPr>
              <a:buClr>
                <a:srgbClr val="0064B9"/>
              </a:buClr>
              <a:defRPr sz="3700"/>
            </a:lvl1pPr>
            <a:lvl2pPr>
              <a:buClr>
                <a:srgbClr val="0064B9"/>
              </a:buClr>
              <a:defRPr sz="320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0" name="TextBox 9"/>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2">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Kirjuta siia esitluse alapealkiri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9" name="Text Placeholder 18"/>
          <p:cNvSpPr>
            <a:spLocks noGrp="1"/>
          </p:cNvSpPr>
          <p:nvPr>
            <p:ph type="body" sz="quarter" idx="14" hasCustomPrompt="1"/>
          </p:nvPr>
        </p:nvSpPr>
        <p:spPr>
          <a:xfrm>
            <a:off x="1440000" y="6152604"/>
            <a:ext cx="7012420" cy="522436"/>
          </a:xfrm>
        </p:spPr>
        <p:txBody>
          <a:bodyPr wrap="none">
            <a:noAutofit/>
          </a:bodyPr>
          <a:lstStyle>
            <a:lvl1pPr>
              <a:buNone/>
              <a:defRPr sz="1800">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Tree>
    <p:extLst>
      <p:ext uri="{BB962C8B-B14F-4D97-AF65-F5344CB8AC3E}">
        <p14:creationId xmlns:p14="http://schemas.microsoft.com/office/powerpoint/2010/main" val="32689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uslaid kolme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endParaRPr lang="et-EE" dirty="0"/>
          </a:p>
        </p:txBody>
      </p:sp>
      <p:sp>
        <p:nvSpPr>
          <p:cNvPr id="9" name="Slide Number Placeholder 4"/>
          <p:cNvSpPr>
            <a:spLocks noGrp="1"/>
          </p:cNvSpPr>
          <p:nvPr>
            <p:ph type="sldNum" sz="quarter" idx="12"/>
          </p:nvPr>
        </p:nvSpPr>
        <p:spPr>
          <a:xfrm>
            <a:off x="11332740" y="6330075"/>
            <a:ext cx="603292" cy="363773"/>
          </a:xfrm>
        </p:spPr>
        <p:txBody>
          <a:bodyPr/>
          <a:lstStyle/>
          <a:p>
            <a:fld id="{225A551D-654A-4A19-8D78-C05E5488DAD8}" type="slidenum">
              <a:rPr lang="et-EE" smtClean="0"/>
              <a:pPr/>
              <a:t>‹#›</a:t>
            </a:fld>
            <a:endParaRPr lang="et-EE"/>
          </a:p>
        </p:txBody>
      </p:sp>
      <p:sp>
        <p:nvSpPr>
          <p:cNvPr id="13" name="Content Placeholder 2"/>
          <p:cNvSpPr>
            <a:spLocks noGrp="1"/>
          </p:cNvSpPr>
          <p:nvPr>
            <p:ph sz="half" idx="15" hasCustomPrompt="1"/>
          </p:nvPr>
        </p:nvSpPr>
        <p:spPr>
          <a:xfrm>
            <a:off x="4322912" y="1581745"/>
            <a:ext cx="3524325" cy="4738534"/>
          </a:xfrm>
        </p:spPr>
        <p:txBody>
          <a:bodyPr wrap="none">
            <a:noAutofit/>
          </a:bodyPr>
          <a:lstStyle>
            <a:lvl1pPr>
              <a:buClr>
                <a:srgbClr val="0064B9"/>
              </a:buClr>
              <a:defRPr sz="3700"/>
            </a:lvl1pPr>
            <a:lvl2pPr>
              <a:buClr>
                <a:srgbClr val="0064B9"/>
              </a:buClr>
              <a:defRPr sz="320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4" name="Content Placeholder 2"/>
          <p:cNvSpPr>
            <a:spLocks noGrp="1"/>
          </p:cNvSpPr>
          <p:nvPr>
            <p:ph sz="half" idx="16" hasCustomPrompt="1"/>
          </p:nvPr>
        </p:nvSpPr>
        <p:spPr>
          <a:xfrm>
            <a:off x="8020373" y="1594275"/>
            <a:ext cx="3524325" cy="4738534"/>
          </a:xfrm>
        </p:spPr>
        <p:txBody>
          <a:bodyPr wrap="none">
            <a:noAutofit/>
          </a:bodyPr>
          <a:lstStyle>
            <a:lvl1pPr>
              <a:buClr>
                <a:srgbClr val="0064B9"/>
              </a:buClr>
              <a:defRPr sz="3700"/>
            </a:lvl1pPr>
            <a:lvl2pPr>
              <a:buClr>
                <a:srgbClr val="0064B9"/>
              </a:buClr>
              <a:defRPr sz="320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p:txBody>
      </p:sp>
      <p:sp>
        <p:nvSpPr>
          <p:cNvPr id="16" name="Content Placeholder 2"/>
          <p:cNvSpPr>
            <a:spLocks noGrp="1"/>
          </p:cNvSpPr>
          <p:nvPr>
            <p:ph sz="half" idx="17" hasCustomPrompt="1"/>
          </p:nvPr>
        </p:nvSpPr>
        <p:spPr>
          <a:xfrm>
            <a:off x="607616" y="1591541"/>
            <a:ext cx="3524325" cy="4738534"/>
          </a:xfrm>
        </p:spPr>
        <p:txBody>
          <a:bodyPr wrap="none">
            <a:noAutofit/>
          </a:bodyPr>
          <a:lstStyle>
            <a:lvl1pPr>
              <a:buClr>
                <a:srgbClr val="0064B9"/>
              </a:buClr>
              <a:defRPr sz="3700"/>
            </a:lvl1pPr>
            <a:lvl2pPr>
              <a:buClr>
                <a:srgbClr val="0064B9"/>
              </a:buClr>
              <a:defRPr sz="3200"/>
            </a:lvl2pPr>
            <a:lvl3pPr>
              <a:buClr>
                <a:srgbClr val="0064B9"/>
              </a:buClr>
              <a:defRPr sz="2700"/>
            </a:lvl3pPr>
            <a:lvl4pPr>
              <a:buClr>
                <a:srgbClr val="0064B9"/>
              </a:buClr>
              <a:defRPr sz="2400"/>
            </a:lvl4pPr>
            <a:lvl5pPr>
              <a:buClr>
                <a:srgbClr val="0064B9"/>
              </a:buClr>
              <a:defRPr sz="2400"/>
            </a:lvl5pPr>
            <a:lvl6pPr>
              <a:defRPr sz="2400"/>
            </a:lvl6pPr>
            <a:lvl7pPr>
              <a:defRPr sz="2400"/>
            </a:lvl7pPr>
            <a:lvl8pPr>
              <a:defRPr sz="2400"/>
            </a:lvl8pPr>
            <a:lvl9pPr>
              <a:defRPr sz="2400"/>
            </a:lvl9pPr>
          </a:lstStyle>
          <a:p>
            <a:pPr lvl="0"/>
            <a:r>
              <a:rPr lang="et-EE" dirty="0"/>
              <a:t>Loetelu</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p>
        </p:txBody>
      </p:sp>
      <p:sp>
        <p:nvSpPr>
          <p:cNvPr id="11" name="TextBox 10"/>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extLst>
      <p:ext uri="{BB962C8B-B14F-4D97-AF65-F5344CB8AC3E}">
        <p14:creationId xmlns:p14="http://schemas.microsoft.com/office/powerpoint/2010/main" val="325837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sla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4" name="Content Placeholder 3"/>
          <p:cNvSpPr>
            <a:spLocks noGrp="1"/>
          </p:cNvSpPr>
          <p:nvPr>
            <p:ph sz="half" idx="2" hasCustomPrompt="1"/>
          </p:nvPr>
        </p:nvSpPr>
        <p:spPr>
          <a:xfrm>
            <a:off x="-1" y="1412388"/>
            <a:ext cx="12152313" cy="542021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TextBox 10"/>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Foto slaid 2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3" name="Text Placeholder 2"/>
          <p:cNvSpPr>
            <a:spLocks noGrp="1"/>
          </p:cNvSpPr>
          <p:nvPr>
            <p:ph type="body" idx="1" hasCustomPrompt="1"/>
          </p:nvPr>
        </p:nvSpPr>
        <p:spPr>
          <a:xfrm>
            <a:off x="607616" y="1529428"/>
            <a:ext cx="5369382" cy="637393"/>
          </a:xfrm>
        </p:spPr>
        <p:txBody>
          <a:bodyPr anchor="b">
            <a:noAutofit/>
          </a:bodyPr>
          <a:lstStyle>
            <a:lvl1pPr marL="0" indent="0">
              <a:buNone/>
              <a:defRPr sz="3600" b="1" i="0"/>
            </a:lvl1pPr>
            <a:lvl2pPr marL="607482" indent="0">
              <a:buNone/>
              <a:defRPr sz="2700" b="1"/>
            </a:lvl2pPr>
            <a:lvl3pPr marL="1214963" indent="0">
              <a:buNone/>
              <a:defRPr sz="2400" b="1"/>
            </a:lvl3pPr>
            <a:lvl4pPr marL="1822445" indent="0">
              <a:buNone/>
              <a:defRPr sz="2100" b="1"/>
            </a:lvl4pPr>
            <a:lvl5pPr marL="2429927" indent="0">
              <a:buNone/>
              <a:defRPr sz="2100" b="1"/>
            </a:lvl5pPr>
            <a:lvl6pPr marL="3037408" indent="0">
              <a:buNone/>
              <a:defRPr sz="2100" b="1"/>
            </a:lvl6pPr>
            <a:lvl7pPr marL="3644890" indent="0">
              <a:buNone/>
              <a:defRPr sz="2100" b="1"/>
            </a:lvl7pPr>
            <a:lvl8pPr marL="4252371" indent="0">
              <a:buNone/>
              <a:defRPr sz="2100" b="1"/>
            </a:lvl8pPr>
            <a:lvl9pPr marL="4859853" indent="0">
              <a:buNone/>
              <a:defRPr sz="2100" b="1"/>
            </a:lvl9pPr>
          </a:lstStyle>
          <a:p>
            <a:pPr lvl="0"/>
            <a:r>
              <a:rPr lang="et-EE" dirty="0"/>
              <a:t>Rõhutamiseks kasuta </a:t>
            </a:r>
            <a:r>
              <a:rPr lang="et-EE" dirty="0" err="1"/>
              <a:t>Boldi</a:t>
            </a:r>
            <a:endParaRPr lang="en-US" dirty="0"/>
          </a:p>
        </p:txBody>
      </p:sp>
      <p:sp>
        <p:nvSpPr>
          <p:cNvPr id="4" name="Content Placeholder 3"/>
          <p:cNvSpPr>
            <a:spLocks noGrp="1"/>
          </p:cNvSpPr>
          <p:nvPr>
            <p:ph sz="half" idx="2" hasCustomPrompt="1"/>
          </p:nvPr>
        </p:nvSpPr>
        <p:spPr>
          <a:xfrm>
            <a:off x="0" y="2166818"/>
            <a:ext cx="6012000" cy="466578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5" name="Text Placeholder 4"/>
          <p:cNvSpPr>
            <a:spLocks noGrp="1"/>
          </p:cNvSpPr>
          <p:nvPr>
            <p:ph type="body" sz="quarter" idx="3" hasCustomPrompt="1"/>
          </p:nvPr>
        </p:nvSpPr>
        <p:spPr>
          <a:xfrm>
            <a:off x="6173209" y="1529428"/>
            <a:ext cx="5371490" cy="637393"/>
          </a:xfrm>
        </p:spPr>
        <p:txBody>
          <a:bodyPr anchor="b"/>
          <a:lstStyle>
            <a:lvl1pPr marL="0" indent="0">
              <a:buNone/>
              <a:defRPr sz="3200" b="1"/>
            </a:lvl1pPr>
            <a:lvl2pPr marL="607482" indent="0">
              <a:buNone/>
              <a:defRPr sz="2700" b="1"/>
            </a:lvl2pPr>
            <a:lvl3pPr marL="1214963" indent="0">
              <a:buNone/>
              <a:defRPr sz="2400" b="1"/>
            </a:lvl3pPr>
            <a:lvl4pPr marL="1822445" indent="0">
              <a:buNone/>
              <a:defRPr sz="2100" b="1"/>
            </a:lvl4pPr>
            <a:lvl5pPr marL="2429927" indent="0">
              <a:buNone/>
              <a:defRPr sz="2100" b="1"/>
            </a:lvl5pPr>
            <a:lvl6pPr marL="3037408" indent="0">
              <a:buNone/>
              <a:defRPr sz="2100" b="1"/>
            </a:lvl6pPr>
            <a:lvl7pPr marL="3644890" indent="0">
              <a:buNone/>
              <a:defRPr sz="2100" b="1"/>
            </a:lvl7pPr>
            <a:lvl8pPr marL="4252371" indent="0">
              <a:buNone/>
              <a:defRPr sz="2100" b="1"/>
            </a:lvl8pPr>
            <a:lvl9pPr marL="4859853" indent="0">
              <a:buNone/>
              <a:defRPr sz="2100" b="1"/>
            </a:lvl9pPr>
          </a:lstStyle>
          <a:p>
            <a:pPr lvl="0"/>
            <a:r>
              <a:rPr lang="et-EE" dirty="0"/>
              <a:t>Rõhutamiseks kasuta </a:t>
            </a:r>
            <a:r>
              <a:rPr lang="et-EE" dirty="0" err="1"/>
              <a:t>Boldi</a:t>
            </a:r>
            <a:endParaRPr lang="en-US" dirty="0"/>
          </a:p>
        </p:txBody>
      </p:sp>
      <p:sp>
        <p:nvSpPr>
          <p:cNvPr id="6" name="Content Placeholder 5"/>
          <p:cNvSpPr>
            <a:spLocks noGrp="1"/>
          </p:cNvSpPr>
          <p:nvPr>
            <p:ph sz="quarter" idx="4" hasCustomPrompt="1"/>
          </p:nvPr>
        </p:nvSpPr>
        <p:spPr>
          <a:xfrm>
            <a:off x="6173208" y="2191847"/>
            <a:ext cx="5976000" cy="466578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TextBox 10"/>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extLst>
      <p:ext uri="{BB962C8B-B14F-4D97-AF65-F5344CB8AC3E}">
        <p14:creationId xmlns:p14="http://schemas.microsoft.com/office/powerpoint/2010/main" val="31364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slaid 3 tulbag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06EB5"/>
                </a:solidFill>
              </a:defRPr>
            </a:lvl1pPr>
          </a:lstStyle>
          <a:p>
            <a:r>
              <a:rPr lang="en-US" dirty="0" err="1"/>
              <a:t>Pealkirjad</a:t>
            </a:r>
            <a:r>
              <a:rPr lang="en-US" dirty="0"/>
              <a:t> on 48pt</a:t>
            </a:r>
          </a:p>
        </p:txBody>
      </p:sp>
      <p:sp>
        <p:nvSpPr>
          <p:cNvPr id="3" name="Text Placeholder 2"/>
          <p:cNvSpPr>
            <a:spLocks noGrp="1"/>
          </p:cNvSpPr>
          <p:nvPr>
            <p:ph type="body" idx="1" hasCustomPrompt="1"/>
          </p:nvPr>
        </p:nvSpPr>
        <p:spPr>
          <a:xfrm>
            <a:off x="531540" y="1554771"/>
            <a:ext cx="3424384" cy="637393"/>
          </a:xfrm>
        </p:spPr>
        <p:txBody>
          <a:bodyPr anchor="b">
            <a:noAutofit/>
          </a:bodyPr>
          <a:lstStyle>
            <a:lvl1pPr marL="0" indent="0">
              <a:buNone/>
              <a:defRPr sz="3600" b="1" i="0" baseline="0"/>
            </a:lvl1pPr>
            <a:lvl2pPr marL="607482" indent="0">
              <a:buNone/>
              <a:defRPr sz="2700" b="1"/>
            </a:lvl2pPr>
            <a:lvl3pPr marL="1214963" indent="0">
              <a:buNone/>
              <a:defRPr sz="2400" b="1"/>
            </a:lvl3pPr>
            <a:lvl4pPr marL="1822445" indent="0">
              <a:buNone/>
              <a:defRPr sz="2100" b="1"/>
            </a:lvl4pPr>
            <a:lvl5pPr marL="2429927" indent="0">
              <a:buNone/>
              <a:defRPr sz="2100" b="1"/>
            </a:lvl5pPr>
            <a:lvl6pPr marL="3037408" indent="0">
              <a:buNone/>
              <a:defRPr sz="2100" b="1"/>
            </a:lvl6pPr>
            <a:lvl7pPr marL="3644890" indent="0">
              <a:buNone/>
              <a:defRPr sz="2100" b="1"/>
            </a:lvl7pPr>
            <a:lvl8pPr marL="4252371" indent="0">
              <a:buNone/>
              <a:defRPr sz="2100" b="1"/>
            </a:lvl8pPr>
            <a:lvl9pPr marL="4859853" indent="0">
              <a:buNone/>
              <a:defRPr sz="2100" b="1"/>
            </a:lvl9pPr>
          </a:lstStyle>
          <a:p>
            <a:pPr lvl="0"/>
            <a:r>
              <a:rPr lang="et-EE" dirty="0" err="1"/>
              <a:t>Bold</a:t>
            </a:r>
            <a:r>
              <a:rPr lang="et-EE" dirty="0"/>
              <a:t> tekst</a:t>
            </a:r>
            <a:endParaRPr lang="en-US" dirty="0"/>
          </a:p>
        </p:txBody>
      </p:sp>
      <p:sp>
        <p:nvSpPr>
          <p:cNvPr id="4" name="Content Placeholder 3"/>
          <p:cNvSpPr>
            <a:spLocks noGrp="1"/>
          </p:cNvSpPr>
          <p:nvPr>
            <p:ph sz="half" idx="2" hasCustomPrompt="1"/>
          </p:nvPr>
        </p:nvSpPr>
        <p:spPr>
          <a:xfrm>
            <a:off x="0" y="2171682"/>
            <a:ext cx="3960000" cy="466578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6" name="Content Placeholder 5"/>
          <p:cNvSpPr>
            <a:spLocks noGrp="1"/>
          </p:cNvSpPr>
          <p:nvPr>
            <p:ph sz="quarter" idx="4" hasCustomPrompt="1"/>
          </p:nvPr>
        </p:nvSpPr>
        <p:spPr>
          <a:xfrm>
            <a:off x="8164828" y="2166819"/>
            <a:ext cx="3960000" cy="466578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9" name="Slide Number Placeholder 8"/>
          <p:cNvSpPr>
            <a:spLocks noGrp="1"/>
          </p:cNvSpPr>
          <p:nvPr>
            <p:ph type="sldNum" sz="quarter" idx="12"/>
          </p:nvPr>
        </p:nvSpPr>
        <p:spPr/>
        <p:txBody>
          <a:bodyPr/>
          <a:lstStyle/>
          <a:p>
            <a:fld id="{225A551D-654A-4A19-8D78-C05E5488DAD8}" type="slidenum">
              <a:rPr lang="et-EE" smtClean="0"/>
              <a:pPr/>
              <a:t>‹#›</a:t>
            </a:fld>
            <a:endParaRPr lang="et-EE"/>
          </a:p>
        </p:txBody>
      </p:sp>
      <p:sp>
        <p:nvSpPr>
          <p:cNvPr id="11" name="Content Placeholder 5"/>
          <p:cNvSpPr>
            <a:spLocks noGrp="1"/>
          </p:cNvSpPr>
          <p:nvPr>
            <p:ph sz="quarter" idx="13" hasCustomPrompt="1"/>
          </p:nvPr>
        </p:nvSpPr>
        <p:spPr>
          <a:xfrm>
            <a:off x="4082414" y="2171682"/>
            <a:ext cx="3960000" cy="4665781"/>
          </a:xfrm>
        </p:spPr>
        <p:txBody>
          <a:bodyPr/>
          <a:lstStyle>
            <a:lvl1pPr marL="0" indent="0">
              <a:buNone/>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t-EE" dirty="0"/>
              <a:t>Foto, graafik, tabel</a:t>
            </a:r>
          </a:p>
        </p:txBody>
      </p:sp>
      <p:sp>
        <p:nvSpPr>
          <p:cNvPr id="12" name="Text Placeholder 2"/>
          <p:cNvSpPr>
            <a:spLocks noGrp="1"/>
          </p:cNvSpPr>
          <p:nvPr>
            <p:ph type="body" idx="14" hasCustomPrompt="1"/>
          </p:nvPr>
        </p:nvSpPr>
        <p:spPr>
          <a:xfrm>
            <a:off x="8711619" y="1554771"/>
            <a:ext cx="3424384" cy="637393"/>
          </a:xfrm>
        </p:spPr>
        <p:txBody>
          <a:bodyPr anchor="b">
            <a:noAutofit/>
          </a:bodyPr>
          <a:lstStyle>
            <a:lvl1pPr marL="0" indent="0">
              <a:buNone/>
              <a:defRPr sz="3600" b="1" i="0" baseline="0"/>
            </a:lvl1pPr>
            <a:lvl2pPr marL="607482" indent="0">
              <a:buNone/>
              <a:defRPr sz="2700" b="1"/>
            </a:lvl2pPr>
            <a:lvl3pPr marL="1214963" indent="0">
              <a:buNone/>
              <a:defRPr sz="2400" b="1"/>
            </a:lvl3pPr>
            <a:lvl4pPr marL="1822445" indent="0">
              <a:buNone/>
              <a:defRPr sz="2100" b="1"/>
            </a:lvl4pPr>
            <a:lvl5pPr marL="2429927" indent="0">
              <a:buNone/>
              <a:defRPr sz="2100" b="1"/>
            </a:lvl5pPr>
            <a:lvl6pPr marL="3037408" indent="0">
              <a:buNone/>
              <a:defRPr sz="2100" b="1"/>
            </a:lvl6pPr>
            <a:lvl7pPr marL="3644890" indent="0">
              <a:buNone/>
              <a:defRPr sz="2100" b="1"/>
            </a:lvl7pPr>
            <a:lvl8pPr marL="4252371" indent="0">
              <a:buNone/>
              <a:defRPr sz="2100" b="1"/>
            </a:lvl8pPr>
            <a:lvl9pPr marL="4859853" indent="0">
              <a:buNone/>
              <a:defRPr sz="2100" b="1"/>
            </a:lvl9pPr>
          </a:lstStyle>
          <a:p>
            <a:pPr lvl="0"/>
            <a:r>
              <a:rPr lang="et-EE" dirty="0" err="1"/>
              <a:t>Bold</a:t>
            </a:r>
            <a:r>
              <a:rPr lang="et-EE" dirty="0"/>
              <a:t> tekst</a:t>
            </a:r>
            <a:endParaRPr lang="en-US" dirty="0"/>
          </a:p>
        </p:txBody>
      </p:sp>
      <p:sp>
        <p:nvSpPr>
          <p:cNvPr id="13" name="Text Placeholder 2"/>
          <p:cNvSpPr>
            <a:spLocks noGrp="1"/>
          </p:cNvSpPr>
          <p:nvPr>
            <p:ph type="body" idx="15" hasCustomPrompt="1"/>
          </p:nvPr>
        </p:nvSpPr>
        <p:spPr>
          <a:xfrm>
            <a:off x="4621579" y="1554771"/>
            <a:ext cx="3424384" cy="637393"/>
          </a:xfrm>
        </p:spPr>
        <p:txBody>
          <a:bodyPr anchor="b">
            <a:noAutofit/>
          </a:bodyPr>
          <a:lstStyle>
            <a:lvl1pPr marL="0" indent="0">
              <a:buNone/>
              <a:defRPr sz="3600" b="1" i="0" baseline="0"/>
            </a:lvl1pPr>
            <a:lvl2pPr marL="607482" indent="0">
              <a:buNone/>
              <a:defRPr sz="2700" b="1"/>
            </a:lvl2pPr>
            <a:lvl3pPr marL="1214963" indent="0">
              <a:buNone/>
              <a:defRPr sz="2400" b="1"/>
            </a:lvl3pPr>
            <a:lvl4pPr marL="1822445" indent="0">
              <a:buNone/>
              <a:defRPr sz="2100" b="1"/>
            </a:lvl4pPr>
            <a:lvl5pPr marL="2429927" indent="0">
              <a:buNone/>
              <a:defRPr sz="2100" b="1"/>
            </a:lvl5pPr>
            <a:lvl6pPr marL="3037408" indent="0">
              <a:buNone/>
              <a:defRPr sz="2100" b="1"/>
            </a:lvl6pPr>
            <a:lvl7pPr marL="3644890" indent="0">
              <a:buNone/>
              <a:defRPr sz="2100" b="1"/>
            </a:lvl7pPr>
            <a:lvl8pPr marL="4252371" indent="0">
              <a:buNone/>
              <a:defRPr sz="2100" b="1"/>
            </a:lvl8pPr>
            <a:lvl9pPr marL="4859853" indent="0">
              <a:buNone/>
              <a:defRPr sz="2100" b="1"/>
            </a:lvl9pPr>
          </a:lstStyle>
          <a:p>
            <a:pPr lvl="0"/>
            <a:r>
              <a:rPr lang="et-EE" dirty="0" err="1"/>
              <a:t>Bold</a:t>
            </a:r>
            <a:r>
              <a:rPr lang="et-EE" dirty="0"/>
              <a:t> tekst</a:t>
            </a:r>
            <a:endParaRPr lang="en-US" dirty="0"/>
          </a:p>
        </p:txBody>
      </p:sp>
      <p:sp>
        <p:nvSpPr>
          <p:cNvPr id="14" name="TextBox 13"/>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extLst>
      <p:ext uri="{BB962C8B-B14F-4D97-AF65-F5344CB8AC3E}">
        <p14:creationId xmlns:p14="http://schemas.microsoft.com/office/powerpoint/2010/main" val="2408037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5A551D-654A-4A19-8D78-C05E5488DAD8}" type="slidenum">
              <a:rPr lang="et-EE" smtClean="0"/>
              <a:pPr/>
              <a:t>‹#›</a:t>
            </a:fld>
            <a:endParaRPr lang="et-EE"/>
          </a:p>
        </p:txBody>
      </p:sp>
      <p:sp>
        <p:nvSpPr>
          <p:cNvPr id="5" name="Title 1"/>
          <p:cNvSpPr>
            <a:spLocks noGrp="1"/>
          </p:cNvSpPr>
          <p:nvPr>
            <p:ph type="title" hasCustomPrompt="1"/>
          </p:nvPr>
        </p:nvSpPr>
        <p:spPr>
          <a:xfrm>
            <a:off x="607614" y="273621"/>
            <a:ext cx="11877253" cy="1138767"/>
          </a:xfrm>
        </p:spPr>
        <p:txBody>
          <a:bodyPr>
            <a:noAutofit/>
          </a:bodyPr>
          <a:lstStyle>
            <a:lvl1pPr>
              <a:defRPr baseline="0">
                <a:solidFill>
                  <a:srgbClr val="006EB5"/>
                </a:solidFill>
              </a:defRPr>
            </a:lvl1pPr>
          </a:lstStyle>
          <a:p>
            <a:r>
              <a:rPr lang="et-EE" dirty="0"/>
              <a:t>Graafikutes on ka laiendatud värvipalett</a:t>
            </a:r>
          </a:p>
        </p:txBody>
      </p:sp>
      <p:sp>
        <p:nvSpPr>
          <p:cNvPr id="7" name="TextBox 6"/>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618" y="272038"/>
            <a:ext cx="3998027" cy="1157747"/>
          </a:xfrm>
        </p:spPr>
        <p:txBody>
          <a:bodyPr anchor="b">
            <a:noAutofit/>
          </a:bodyPr>
          <a:lstStyle>
            <a:lvl1pPr algn="l">
              <a:defRPr sz="4800" b="0">
                <a:solidFill>
                  <a:srgbClr val="006EB5"/>
                </a:solidFill>
              </a:defRPr>
            </a:lvl1pPr>
          </a:lstStyle>
          <a:p>
            <a:r>
              <a:rPr lang="et-EE" dirty="0"/>
              <a:t>Pealkiri</a:t>
            </a:r>
          </a:p>
        </p:txBody>
      </p:sp>
      <p:sp>
        <p:nvSpPr>
          <p:cNvPr id="3" name="Content Placeholder 2"/>
          <p:cNvSpPr>
            <a:spLocks noGrp="1"/>
          </p:cNvSpPr>
          <p:nvPr>
            <p:ph idx="1"/>
          </p:nvPr>
        </p:nvSpPr>
        <p:spPr>
          <a:xfrm>
            <a:off x="4751217" y="272040"/>
            <a:ext cx="6793481" cy="6441767"/>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xt Placeholder 3"/>
          <p:cNvSpPr>
            <a:spLocks noGrp="1"/>
          </p:cNvSpPr>
          <p:nvPr>
            <p:ph type="body" sz="half" idx="2"/>
          </p:nvPr>
        </p:nvSpPr>
        <p:spPr>
          <a:xfrm>
            <a:off x="607618" y="1429786"/>
            <a:ext cx="3998027" cy="5266795"/>
          </a:xfrm>
        </p:spPr>
        <p:txBody>
          <a:bodyPr/>
          <a:lstStyle>
            <a:lvl1pPr marL="0" indent="0">
              <a:buNone/>
              <a:defRPr sz="1900"/>
            </a:lvl1pPr>
            <a:lvl2pPr marL="607482" indent="0">
              <a:buNone/>
              <a:defRPr sz="1600"/>
            </a:lvl2pPr>
            <a:lvl3pPr marL="1214963" indent="0">
              <a:buNone/>
              <a:defRPr sz="1300"/>
            </a:lvl3pPr>
            <a:lvl4pPr marL="1822445" indent="0">
              <a:buNone/>
              <a:defRPr sz="1200"/>
            </a:lvl4pPr>
            <a:lvl5pPr marL="2429927" indent="0">
              <a:buNone/>
              <a:defRPr sz="1200"/>
            </a:lvl5pPr>
            <a:lvl6pPr marL="3037408" indent="0">
              <a:buNone/>
              <a:defRPr sz="1200"/>
            </a:lvl6pPr>
            <a:lvl7pPr marL="3644890" indent="0">
              <a:buNone/>
              <a:defRPr sz="1200"/>
            </a:lvl7pPr>
            <a:lvl8pPr marL="4252371" indent="0">
              <a:buNone/>
              <a:defRPr sz="1200"/>
            </a:lvl8pPr>
            <a:lvl9pPr marL="4859853" indent="0">
              <a:buNone/>
              <a:defRPr sz="1200"/>
            </a:lvl9pPr>
          </a:lstStyle>
          <a:p>
            <a:pPr lvl="0"/>
            <a:r>
              <a:rPr lang="et-EE"/>
              <a:t>Klõpsake juhteksemplari tekstilaadide redigeerimiseks</a:t>
            </a:r>
          </a:p>
        </p:txBody>
      </p:sp>
      <p:sp>
        <p:nvSpPr>
          <p:cNvPr id="7" name="Slide Number Placeholder 6"/>
          <p:cNvSpPr>
            <a:spLocks noGrp="1"/>
          </p:cNvSpPr>
          <p:nvPr>
            <p:ph type="sldNum" sz="quarter" idx="12"/>
          </p:nvPr>
        </p:nvSpPr>
        <p:spPr/>
        <p:txBody>
          <a:bodyPr/>
          <a:lstStyle/>
          <a:p>
            <a:fld id="{225A551D-654A-4A19-8D78-C05E5488DAD8}" type="slidenum">
              <a:rPr lang="et-EE" smtClean="0"/>
              <a:pPr/>
              <a:t>‹#›</a:t>
            </a:fld>
            <a:endParaRPr lang="et-EE"/>
          </a:p>
        </p:txBody>
      </p:sp>
      <p:sp>
        <p:nvSpPr>
          <p:cNvPr id="9" name="TextBox 8"/>
          <p:cNvSpPr txBox="1"/>
          <p:nvPr userDrawn="1"/>
        </p:nvSpPr>
        <p:spPr>
          <a:xfrm rot="-5400000">
            <a:off x="-486017" y="5604417"/>
            <a:ext cx="1526976" cy="338554"/>
          </a:xfrm>
          <a:prstGeom prst="rect">
            <a:avLst/>
          </a:prstGeom>
          <a:noFill/>
        </p:spPr>
        <p:txBody>
          <a:bodyPr wrap="square" rtlCol="0">
            <a:spAutoFit/>
          </a:bodyPr>
          <a:lstStyle/>
          <a:p>
            <a:r>
              <a:rPr lang="et-EE" sz="1600" dirty="0">
                <a:solidFill>
                  <a:schemeClr val="bg1">
                    <a:lumMod val="75000"/>
                  </a:schemeClr>
                </a:solidFill>
              </a:rPr>
              <a:t>Eesti</a:t>
            </a:r>
            <a:r>
              <a:rPr lang="et-EE" sz="1600" baseline="0" dirty="0">
                <a:solidFill>
                  <a:schemeClr val="bg1">
                    <a:lumMod val="75000"/>
                  </a:schemeClr>
                </a:solidFill>
              </a:rPr>
              <a:t> Vabariik</a:t>
            </a:r>
            <a:endParaRPr lang="et-EE" sz="1600" dirty="0">
              <a:solidFill>
                <a:schemeClr val="bg1">
                  <a:lumMod val="75000"/>
                </a:scheme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õpuslaid">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rgbClr val="00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Täna kuulajaid!</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Vasta küsimustele ja tee kokkuvõte.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0" name="Text Placeholder 18"/>
          <p:cNvSpPr>
            <a:spLocks noGrp="1"/>
          </p:cNvSpPr>
          <p:nvPr>
            <p:ph type="body" sz="quarter" idx="16" hasCustomPrompt="1"/>
          </p:nvPr>
        </p:nvSpPr>
        <p:spPr>
          <a:xfrm>
            <a:off x="1435808" y="5787006"/>
            <a:ext cx="6993160" cy="522436"/>
          </a:xfrm>
        </p:spPr>
        <p:txBody>
          <a:bodyPr wrap="none">
            <a:noAutofit/>
          </a:bodyPr>
          <a:lstStyle>
            <a:lvl1pPr>
              <a:buNone/>
              <a:defRPr sz="1800" baseline="0">
                <a:solidFill>
                  <a:schemeClr val="bg1"/>
                </a:solidFill>
              </a:defRPr>
            </a:lvl1pPr>
          </a:lstStyle>
          <a:p>
            <a:pPr lvl="0"/>
            <a:r>
              <a:rPr lang="et-EE" dirty="0"/>
              <a:t>Kontaktandmed (e-post, sotsmeedia, telefon jne)</a:t>
            </a:r>
          </a:p>
        </p:txBody>
      </p:sp>
    </p:spTree>
    <p:extLst>
      <p:ext uri="{BB962C8B-B14F-4D97-AF65-F5344CB8AC3E}">
        <p14:creationId xmlns:p14="http://schemas.microsoft.com/office/powerpoint/2010/main" val="1719736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õpuslaid 2">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0"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35808" y="5787006"/>
            <a:ext cx="6993160" cy="522436"/>
          </a:xfrm>
        </p:spPr>
        <p:txBody>
          <a:bodyPr wrap="none">
            <a:noAutofit/>
          </a:bodyPr>
          <a:lstStyle>
            <a:lvl1pPr>
              <a:buNone/>
              <a:defRPr sz="1800" baseline="0">
                <a:solidFill>
                  <a:schemeClr val="bg1"/>
                </a:solidFill>
              </a:defRPr>
            </a:lvl1pPr>
          </a:lstStyle>
          <a:p>
            <a:pPr lvl="0"/>
            <a:r>
              <a:rPr lang="et-EE" dirty="0"/>
              <a:t>Kontaktandmed (e-post, sotsmeedia, telefon jne)</a:t>
            </a:r>
          </a:p>
        </p:txBody>
      </p:sp>
    </p:spTree>
    <p:extLst>
      <p:ext uri="{BB962C8B-B14F-4D97-AF65-F5344CB8AC3E}">
        <p14:creationId xmlns:p14="http://schemas.microsoft.com/office/powerpoint/2010/main" val="2876083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õpuslaid 3">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0"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35808" y="5787006"/>
            <a:ext cx="6993160" cy="522436"/>
          </a:xfrm>
        </p:spPr>
        <p:txBody>
          <a:bodyPr wrap="none">
            <a:noAutofit/>
          </a:bodyPr>
          <a:lstStyle>
            <a:lvl1pPr>
              <a:buNone/>
              <a:defRPr sz="1800" baseline="0">
                <a:solidFill>
                  <a:schemeClr val="bg1"/>
                </a:solidFill>
              </a:defRPr>
            </a:lvl1pPr>
          </a:lstStyle>
          <a:p>
            <a:pPr lvl="0"/>
            <a:r>
              <a:rPr lang="et-EE" dirty="0"/>
              <a:t>Kontaktandmed (e-post, sotsmeedia, telefon jne)</a:t>
            </a:r>
          </a:p>
        </p:txBody>
      </p:sp>
    </p:spTree>
    <p:extLst>
      <p:ext uri="{BB962C8B-B14F-4D97-AF65-F5344CB8AC3E}">
        <p14:creationId xmlns:p14="http://schemas.microsoft.com/office/powerpoint/2010/main" val="304154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õpuslaid 4">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0"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bg1"/>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35808" y="5787006"/>
            <a:ext cx="6993160" cy="522436"/>
          </a:xfrm>
        </p:spPr>
        <p:txBody>
          <a:bodyPr wrap="none">
            <a:noAutofit/>
          </a:bodyPr>
          <a:lstStyle>
            <a:lvl1pPr>
              <a:buNone/>
              <a:defRPr sz="1800" baseline="0">
                <a:solidFill>
                  <a:schemeClr val="bg1"/>
                </a:solidFill>
              </a:defRPr>
            </a:lvl1pPr>
          </a:lstStyle>
          <a:p>
            <a:pPr lvl="0"/>
            <a:r>
              <a:rPr lang="et-EE" dirty="0"/>
              <a:t>Kontaktandmed (e-post, sotsmeedia, telefon jne)</a:t>
            </a:r>
          </a:p>
        </p:txBody>
      </p:sp>
    </p:spTree>
    <p:extLst>
      <p:ext uri="{BB962C8B-B14F-4D97-AF65-F5344CB8AC3E}">
        <p14:creationId xmlns:p14="http://schemas.microsoft.com/office/powerpoint/2010/main" val="202724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 3">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Kirjuta siia esitluse alapealkiri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9" name="Text Placeholder 18"/>
          <p:cNvSpPr>
            <a:spLocks noGrp="1"/>
          </p:cNvSpPr>
          <p:nvPr>
            <p:ph type="body" sz="quarter" idx="14" hasCustomPrompt="1"/>
          </p:nvPr>
        </p:nvSpPr>
        <p:spPr>
          <a:xfrm>
            <a:off x="1440000" y="6152604"/>
            <a:ext cx="7012420" cy="522436"/>
          </a:xfrm>
        </p:spPr>
        <p:txBody>
          <a:bodyPr wrap="none">
            <a:noAutofit/>
          </a:bodyPr>
          <a:lstStyle>
            <a:lvl1pPr>
              <a:buNone/>
              <a:defRPr sz="1800">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Tree>
    <p:extLst>
      <p:ext uri="{BB962C8B-B14F-4D97-AF65-F5344CB8AC3E}">
        <p14:creationId xmlns:p14="http://schemas.microsoft.com/office/powerpoint/2010/main" val="125365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õpuslaid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a:ln>
            <a:noFill/>
          </a:ln>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9" r="9119" b="14640"/>
          <a:stretch/>
        </p:blipFill>
        <p:spPr>
          <a:xfrm>
            <a:off x="7880400" y="968028"/>
            <a:ext cx="4316436" cy="5904656"/>
          </a:xfrm>
          <a:prstGeom prst="rect">
            <a:avLst/>
          </a:prstGeom>
        </p:spPr>
      </p:pic>
      <p:sp>
        <p:nvSpPr>
          <p:cNvPr id="10" name="Title 1"/>
          <p:cNvSpPr>
            <a:spLocks noGrp="1"/>
          </p:cNvSpPr>
          <p:nvPr>
            <p:ph type="ctrTitle" hasCustomPrompt="1"/>
          </p:nvPr>
        </p:nvSpPr>
        <p:spPr>
          <a:xfrm>
            <a:off x="1440000" y="2624212"/>
            <a:ext cx="6868404" cy="1080120"/>
          </a:xfrm>
        </p:spPr>
        <p:txBody>
          <a:bodyPr wrap="none">
            <a:noAutofit/>
          </a:bodyPr>
          <a:lstStyle>
            <a:lvl1pPr algn="l">
              <a:defRPr sz="4800" baseline="0">
                <a:solidFill>
                  <a:schemeClr val="tx1">
                    <a:lumMod val="85000"/>
                    <a:lumOff val="15000"/>
                  </a:schemeClr>
                </a:solidFill>
                <a:latin typeface="Arial Narrow" pitchFamily="34" charset="0"/>
              </a:defRPr>
            </a:lvl1pPr>
          </a:lstStyle>
          <a:p>
            <a:r>
              <a:rPr lang="et-EE" dirty="0"/>
              <a:t>Täna kuulajaid!</a:t>
            </a:r>
          </a:p>
        </p:txBody>
      </p:sp>
      <p:sp>
        <p:nvSpPr>
          <p:cNvPr id="11"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tx1">
                    <a:lumMod val="85000"/>
                    <a:lumOff val="1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Vasta küsimustele ja tee kokkuvõte.</a:t>
            </a:r>
          </a:p>
        </p:txBody>
      </p:sp>
      <p:sp>
        <p:nvSpPr>
          <p:cNvPr id="12"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3"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
        <p:nvSpPr>
          <p:cNvPr id="14" name="Text Placeholder 18"/>
          <p:cNvSpPr>
            <a:spLocks noGrp="1"/>
          </p:cNvSpPr>
          <p:nvPr>
            <p:ph type="body" sz="quarter" idx="16" hasCustomPrompt="1"/>
          </p:nvPr>
        </p:nvSpPr>
        <p:spPr>
          <a:xfrm>
            <a:off x="1435808" y="5787006"/>
            <a:ext cx="6993160" cy="522436"/>
          </a:xfrm>
        </p:spPr>
        <p:txBody>
          <a:bodyPr wrap="none">
            <a:noAutofit/>
          </a:bodyPr>
          <a:lstStyle>
            <a:lvl1pPr>
              <a:buNone/>
              <a:defRPr sz="1800" baseline="0">
                <a:solidFill>
                  <a:schemeClr val="tx1">
                    <a:lumMod val="85000"/>
                    <a:lumOff val="15000"/>
                  </a:schemeClr>
                </a:solidFill>
              </a:defRPr>
            </a:lvl1pPr>
          </a:lstStyle>
          <a:p>
            <a:pPr lvl="0"/>
            <a:r>
              <a:rPr lang="et-EE" dirty="0"/>
              <a:t>Kontaktandmed (e-post, sotsmeedia, telefon jne)</a:t>
            </a:r>
          </a:p>
        </p:txBody>
      </p:sp>
    </p:spTree>
    <p:extLst>
      <p:ext uri="{BB962C8B-B14F-4D97-AF65-F5344CB8AC3E}">
        <p14:creationId xmlns:p14="http://schemas.microsoft.com/office/powerpoint/2010/main" val="397385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itelslaid - est - 3 lõvi - val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993" y="379333"/>
            <a:ext cx="3224958" cy="1103855"/>
          </a:xfrm>
          <a:prstGeom prst="rect">
            <a:avLst/>
          </a:prstGeom>
        </p:spPr>
      </p:pic>
      <p:sp>
        <p:nvSpPr>
          <p:cNvPr id="2" name="Title 1"/>
          <p:cNvSpPr>
            <a:spLocks noGrp="1"/>
          </p:cNvSpPr>
          <p:nvPr>
            <p:ph type="ctrTitle" hasCustomPrompt="1"/>
          </p:nvPr>
        </p:nvSpPr>
        <p:spPr>
          <a:xfrm>
            <a:off x="1442828" y="2505210"/>
            <a:ext cx="9949599" cy="1797911"/>
          </a:xfrm>
          <a:prstGeom prst="rect">
            <a:avLst/>
          </a:prstGeom>
        </p:spPr>
        <p:txBody>
          <a:bodyPr tIns="86400" anchor="ctr" anchorCtr="0"/>
          <a:lstStyle>
            <a:lvl1pPr algn="l">
              <a:defRPr sz="6010"/>
            </a:lvl1pPr>
          </a:lstStyle>
          <a:p>
            <a:r>
              <a:rPr lang="en-US" dirty="0" err="1"/>
              <a:t>Esitlusslaidide</a:t>
            </a:r>
            <a:r>
              <a:rPr lang="en-US" dirty="0"/>
              <a:t> </a:t>
            </a:r>
            <a:r>
              <a:rPr lang="et-EE" dirty="0"/>
              <a:t>pealkiri</a:t>
            </a:r>
            <a:endParaRPr lang="en-US" dirty="0"/>
          </a:p>
        </p:txBody>
      </p:sp>
      <p:sp>
        <p:nvSpPr>
          <p:cNvPr id="3" name="Subtitle 2"/>
          <p:cNvSpPr>
            <a:spLocks noGrp="1"/>
          </p:cNvSpPr>
          <p:nvPr>
            <p:ph type="subTitle" idx="1" hasCustomPrompt="1"/>
          </p:nvPr>
        </p:nvSpPr>
        <p:spPr>
          <a:xfrm>
            <a:off x="1442828" y="4631086"/>
            <a:ext cx="9949599" cy="1898104"/>
          </a:xfrm>
          <a:prstGeom prst="rect">
            <a:avLst/>
          </a:prstGeom>
        </p:spPr>
        <p:txBody>
          <a:bodyPr/>
          <a:lstStyle>
            <a:lvl1pPr marL="0" indent="0" algn="l">
              <a:spcAft>
                <a:spcPts val="0"/>
              </a:spcAft>
              <a:buNone/>
              <a:defRPr sz="2741" b="0" baseline="0"/>
            </a:lvl1pPr>
            <a:lvl2pPr marL="482072" indent="0" algn="ctr">
              <a:buNone/>
              <a:defRPr sz="2109"/>
            </a:lvl2pPr>
            <a:lvl3pPr marL="964143" indent="0" algn="ctr">
              <a:buNone/>
              <a:defRPr sz="1898"/>
            </a:lvl3pPr>
            <a:lvl4pPr marL="1446215" indent="0" algn="ctr">
              <a:buNone/>
              <a:defRPr sz="1687"/>
            </a:lvl4pPr>
            <a:lvl5pPr marL="1928287" indent="0" algn="ctr">
              <a:buNone/>
              <a:defRPr sz="1687"/>
            </a:lvl5pPr>
            <a:lvl6pPr marL="2410358" indent="0" algn="ctr">
              <a:buNone/>
              <a:defRPr sz="1687"/>
            </a:lvl6pPr>
            <a:lvl7pPr marL="2892430" indent="0" algn="ctr">
              <a:buNone/>
              <a:defRPr sz="1687"/>
            </a:lvl7pPr>
            <a:lvl8pPr marL="3374502" indent="0" algn="ctr">
              <a:buNone/>
              <a:defRPr sz="1687"/>
            </a:lvl8pPr>
            <a:lvl9pPr marL="3856573" indent="0" algn="ctr">
              <a:buNone/>
              <a:defRPr sz="1687"/>
            </a:lvl9pPr>
          </a:lstStyle>
          <a:p>
            <a:r>
              <a:rPr lang="et-EE" dirty="0"/>
              <a:t>Eesnimi Perenimi</a:t>
            </a:r>
          </a:p>
          <a:p>
            <a:r>
              <a:rPr lang="et-EE" dirty="0"/>
              <a:t>struktuuriüksus / ametinimetus</a:t>
            </a:r>
          </a:p>
          <a:p>
            <a:endParaRPr lang="et-EE" dirty="0"/>
          </a:p>
          <a:p>
            <a:r>
              <a:rPr lang="et-EE" dirty="0"/>
              <a:t>01.07.2023</a:t>
            </a:r>
            <a:endParaRPr lang="en-US" dirty="0"/>
          </a:p>
        </p:txBody>
      </p:sp>
    </p:spTree>
    <p:extLst>
      <p:ext uri="{BB962C8B-B14F-4D97-AF65-F5344CB8AC3E}">
        <p14:creationId xmlns:p14="http://schemas.microsoft.com/office/powerpoint/2010/main" val="50854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99F9-AD28-C08B-DD4D-28BC2479785A}"/>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D8BA2931-2F15-D94F-DD82-CE3833012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10F471BD-6015-FE6C-DBBB-466E2AECD42F}"/>
              </a:ext>
            </a:extLst>
          </p:cNvPr>
          <p:cNvSpPr>
            <a:spLocks noGrp="1"/>
          </p:cNvSpPr>
          <p:nvPr>
            <p:ph type="dt" sz="half" idx="10"/>
          </p:nvPr>
        </p:nvSpPr>
        <p:spPr/>
        <p:txBody>
          <a:bodyPr/>
          <a:lstStyle/>
          <a:p>
            <a:fld id="{FF507140-41BC-44B1-8885-B6042AEAB5CF}" type="datetimeFigureOut">
              <a:rPr lang="et-EE" smtClean="0"/>
              <a:t>16.03.2026</a:t>
            </a:fld>
            <a:endParaRPr lang="et-EE"/>
          </a:p>
        </p:txBody>
      </p:sp>
      <p:sp>
        <p:nvSpPr>
          <p:cNvPr id="5" name="Footer Placeholder 4">
            <a:extLst>
              <a:ext uri="{FF2B5EF4-FFF2-40B4-BE49-F238E27FC236}">
                <a16:creationId xmlns:a16="http://schemas.microsoft.com/office/drawing/2014/main" id="{104D8548-1758-5F1F-48D5-FC123C5A425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D3F115C-8526-2709-41FC-966FA49617AC}"/>
              </a:ext>
            </a:extLst>
          </p:cNvPr>
          <p:cNvSpPr>
            <a:spLocks noGrp="1"/>
          </p:cNvSpPr>
          <p:nvPr>
            <p:ph type="sldNum" sz="quarter" idx="12"/>
          </p:nvPr>
        </p:nvSpPr>
        <p:spPr/>
        <p:txBody>
          <a:bodyPr/>
          <a:lstStyle/>
          <a:p>
            <a:fld id="{72ADBAB2-5B0B-4C60-AB2E-84EDBF71E219}" type="slidenum">
              <a:rPr lang="et-EE" smtClean="0"/>
              <a:t>‹#›</a:t>
            </a:fld>
            <a:endParaRPr lang="et-EE"/>
          </a:p>
        </p:txBody>
      </p:sp>
    </p:spTree>
    <p:extLst>
      <p:ext uri="{BB962C8B-B14F-4D97-AF65-F5344CB8AC3E}">
        <p14:creationId xmlns:p14="http://schemas.microsoft.com/office/powerpoint/2010/main" val="2671232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suslaid">
  <p:cSld name="1_Sisuslaid">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607616" y="273623"/>
            <a:ext cx="10937082" cy="1138766"/>
          </a:xfrm>
          <a:prstGeom prst="rect">
            <a:avLst/>
          </a:prstGeom>
          <a:noFill/>
          <a:ln>
            <a:noFill/>
          </a:ln>
        </p:spPr>
        <p:txBody>
          <a:bodyPr spcFirstLastPara="1" wrap="square" lIns="121475" tIns="60725" rIns="121475" bIns="60725" anchor="ctr" anchorCtr="0">
            <a:noAutofit/>
          </a:bodyPr>
          <a:lstStyle>
            <a:lvl1pPr lvl="0" algn="l">
              <a:spcBef>
                <a:spcPts val="0"/>
              </a:spcBef>
              <a:spcAft>
                <a:spcPts val="0"/>
              </a:spcAft>
              <a:buClr>
                <a:srgbClr val="006EB5"/>
              </a:buClr>
              <a:buSzPts val="5819"/>
              <a:buFont typeface="Arial Narrow"/>
              <a:buNone/>
              <a:defRPr>
                <a:solidFill>
                  <a:srgbClr val="006EB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0"/>
          <p:cNvSpPr txBox="1">
            <a:spLocks noGrp="1"/>
          </p:cNvSpPr>
          <p:nvPr>
            <p:ph type="sldNum" idx="12"/>
          </p:nvPr>
        </p:nvSpPr>
        <p:spPr>
          <a:xfrm>
            <a:off x="11332741" y="6330078"/>
            <a:ext cx="603292" cy="363772"/>
          </a:xfrm>
          <a:prstGeom prst="rect">
            <a:avLst/>
          </a:prstGeom>
          <a:noFill/>
          <a:ln>
            <a:noFill/>
          </a:ln>
        </p:spPr>
        <p:txBody>
          <a:bodyPr spcFirstLastPara="1" wrap="square" lIns="121475" tIns="60725" rIns="121475" bIns="60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t-EE" smtClean="0"/>
              <a:pPr/>
              <a:t>‹#›</a:t>
            </a:fld>
            <a:endParaRPr lang="et-EE"/>
          </a:p>
        </p:txBody>
      </p:sp>
      <p:sp>
        <p:nvSpPr>
          <p:cNvPr id="119" name="Google Shape;119;p30"/>
          <p:cNvSpPr txBox="1">
            <a:spLocks noGrp="1"/>
          </p:cNvSpPr>
          <p:nvPr>
            <p:ph type="body" idx="1"/>
          </p:nvPr>
        </p:nvSpPr>
        <p:spPr>
          <a:xfrm>
            <a:off x="607616" y="1594276"/>
            <a:ext cx="10937082" cy="4735800"/>
          </a:xfrm>
          <a:prstGeom prst="rect">
            <a:avLst/>
          </a:prstGeom>
          <a:noFill/>
          <a:ln>
            <a:noFill/>
          </a:ln>
        </p:spPr>
        <p:txBody>
          <a:bodyPr spcFirstLastPara="1" wrap="square" lIns="121475" tIns="60725" rIns="121475" bIns="60725" anchor="t" anchorCtr="0">
            <a:normAutofit/>
          </a:bodyPr>
          <a:lstStyle>
            <a:lvl1pPr marL="455509" lvl="0" indent="-462594" algn="l">
              <a:spcBef>
                <a:spcPts val="739"/>
              </a:spcBef>
              <a:spcAft>
                <a:spcPts val="0"/>
              </a:spcAft>
              <a:buClr>
                <a:srgbClr val="0064B9"/>
              </a:buClr>
              <a:buSzPts val="3712"/>
              <a:buChar char="•"/>
              <a:defRPr sz="3698"/>
            </a:lvl1pPr>
            <a:lvl2pPr marL="911020" lvl="1" indent="-430898" algn="l">
              <a:spcBef>
                <a:spcPts val="640"/>
              </a:spcBef>
              <a:spcAft>
                <a:spcPts val="0"/>
              </a:spcAft>
              <a:buClr>
                <a:srgbClr val="0064B9"/>
              </a:buClr>
              <a:buSzPts val="3211"/>
              <a:buChar char="–"/>
              <a:defRPr sz="3199"/>
            </a:lvl2pPr>
            <a:lvl3pPr marL="1366529" lvl="2" indent="-399140" algn="l">
              <a:spcBef>
                <a:spcPts val="540"/>
              </a:spcBef>
              <a:spcAft>
                <a:spcPts val="0"/>
              </a:spcAft>
              <a:buClr>
                <a:srgbClr val="0064B9"/>
              </a:buClr>
              <a:buSzPts val="2709"/>
              <a:buChar char="•"/>
              <a:defRPr sz="2699"/>
            </a:lvl3pPr>
            <a:lvl4pPr marL="1822038" lvl="3" indent="-380097" algn="l">
              <a:spcBef>
                <a:spcPts val="480"/>
              </a:spcBef>
              <a:spcAft>
                <a:spcPts val="0"/>
              </a:spcAft>
              <a:buClr>
                <a:srgbClr val="0064B9"/>
              </a:buClr>
              <a:buSzPts val="2408"/>
              <a:buChar char="–"/>
              <a:defRPr sz="2399"/>
            </a:lvl4pPr>
            <a:lvl5pPr marL="2277547" lvl="4" indent="-380096" algn="l">
              <a:spcBef>
                <a:spcPts val="480"/>
              </a:spcBef>
              <a:spcAft>
                <a:spcPts val="0"/>
              </a:spcAft>
              <a:buClr>
                <a:srgbClr val="0064B9"/>
              </a:buClr>
              <a:buSzPts val="2408"/>
              <a:buChar char="»"/>
              <a:defRPr sz="2399"/>
            </a:lvl5pPr>
            <a:lvl6pPr marL="2733058" lvl="5" indent="-380096" algn="l">
              <a:spcBef>
                <a:spcPts val="480"/>
              </a:spcBef>
              <a:spcAft>
                <a:spcPts val="0"/>
              </a:spcAft>
              <a:buClr>
                <a:schemeClr val="dk1"/>
              </a:buClr>
              <a:buSzPts val="2408"/>
              <a:buChar char="•"/>
              <a:defRPr sz="2399"/>
            </a:lvl6pPr>
            <a:lvl7pPr marL="3188567" lvl="6" indent="-380096" algn="l">
              <a:spcBef>
                <a:spcPts val="480"/>
              </a:spcBef>
              <a:spcAft>
                <a:spcPts val="0"/>
              </a:spcAft>
              <a:buClr>
                <a:schemeClr val="dk1"/>
              </a:buClr>
              <a:buSzPts val="2408"/>
              <a:buChar char="•"/>
              <a:defRPr sz="2399"/>
            </a:lvl7pPr>
            <a:lvl8pPr marL="3644076" lvl="7" indent="-380097" algn="l">
              <a:spcBef>
                <a:spcPts val="480"/>
              </a:spcBef>
              <a:spcAft>
                <a:spcPts val="0"/>
              </a:spcAft>
              <a:buClr>
                <a:schemeClr val="dk1"/>
              </a:buClr>
              <a:buSzPts val="2408"/>
              <a:buChar char="•"/>
              <a:defRPr sz="2399"/>
            </a:lvl8pPr>
            <a:lvl9pPr marL="4099586" lvl="8" indent="-380097" algn="l">
              <a:spcBef>
                <a:spcPts val="480"/>
              </a:spcBef>
              <a:spcAft>
                <a:spcPts val="0"/>
              </a:spcAft>
              <a:buClr>
                <a:schemeClr val="dk1"/>
              </a:buClr>
              <a:buSzPts val="2408"/>
              <a:buChar char="•"/>
              <a:defRPr sz="2399"/>
            </a:lvl9pPr>
          </a:lstStyle>
          <a:p>
            <a:endParaRPr/>
          </a:p>
        </p:txBody>
      </p:sp>
      <p:sp>
        <p:nvSpPr>
          <p:cNvPr id="120" name="Google Shape;120;p30"/>
          <p:cNvSpPr txBox="1"/>
          <p:nvPr/>
        </p:nvSpPr>
        <p:spPr>
          <a:xfrm rot="-5400000">
            <a:off x="-486016" y="5604771"/>
            <a:ext cx="1526975" cy="337850"/>
          </a:xfrm>
          <a:prstGeom prst="rect">
            <a:avLst/>
          </a:prstGeom>
          <a:noFill/>
          <a:ln>
            <a:noFill/>
          </a:ln>
        </p:spPr>
        <p:txBody>
          <a:bodyPr spcFirstLastPara="1" wrap="square" lIns="91086" tIns="45530" rIns="91086" bIns="45530" anchor="t" anchorCtr="0">
            <a:spAutoFit/>
          </a:bodyPr>
          <a:lstStyle/>
          <a:p>
            <a:pPr marL="0" marR="0" lvl="0" indent="0" algn="l" rtl="0">
              <a:spcBef>
                <a:spcPts val="0"/>
              </a:spcBef>
              <a:spcAft>
                <a:spcPts val="0"/>
              </a:spcAft>
              <a:buNone/>
            </a:pPr>
            <a:r>
              <a:rPr lang="et-EE" sz="1598" b="0" i="0" u="none" strike="noStrike" cap="none">
                <a:solidFill>
                  <a:srgbClr val="BFBFBF"/>
                </a:solidFill>
                <a:latin typeface="Roboto Condensed"/>
                <a:ea typeface="Roboto Condensed"/>
                <a:cs typeface="Roboto Condensed"/>
                <a:sym typeface="Roboto Condensed"/>
              </a:rPr>
              <a:t>Eesti Vabariik</a:t>
            </a:r>
            <a:endParaRPr sz="1598">
              <a:solidFill>
                <a:srgbClr val="BFBFB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403776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B43C-4B00-B2F0-80FB-3C81AABFB099}"/>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1A220F84-611D-9470-B8F6-73BAD86ED813}"/>
              </a:ext>
            </a:extLst>
          </p:cNvPr>
          <p:cNvSpPr>
            <a:spLocks noGrp="1"/>
          </p:cNvSpPr>
          <p:nvPr>
            <p:ph sz="half" idx="1"/>
          </p:nvPr>
        </p:nvSpPr>
        <p:spPr>
          <a:xfrm>
            <a:off x="835472" y="1818863"/>
            <a:ext cx="5164733" cy="4335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FC030F78-4F94-90F7-A6FA-9933F6AC7B36}"/>
              </a:ext>
            </a:extLst>
          </p:cNvPr>
          <p:cNvSpPr>
            <a:spLocks noGrp="1"/>
          </p:cNvSpPr>
          <p:nvPr>
            <p:ph sz="half" idx="2"/>
          </p:nvPr>
        </p:nvSpPr>
        <p:spPr>
          <a:xfrm>
            <a:off x="6152108" y="1818863"/>
            <a:ext cx="5164733" cy="4335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355902C6-BBEB-EB7F-23F5-34124E6AC14D}"/>
              </a:ext>
            </a:extLst>
          </p:cNvPr>
          <p:cNvSpPr>
            <a:spLocks noGrp="1"/>
          </p:cNvSpPr>
          <p:nvPr>
            <p:ph type="dt" sz="half" idx="10"/>
          </p:nvPr>
        </p:nvSpPr>
        <p:spPr/>
        <p:txBody>
          <a:bodyPr/>
          <a:lstStyle/>
          <a:p>
            <a:fld id="{AF741830-E6BF-4FCB-BBB8-1533A8FD0DEB}" type="datetimeFigureOut">
              <a:rPr lang="et-EE" smtClean="0"/>
              <a:t>16.03.2026</a:t>
            </a:fld>
            <a:endParaRPr lang="et-EE"/>
          </a:p>
        </p:txBody>
      </p:sp>
      <p:sp>
        <p:nvSpPr>
          <p:cNvPr id="6" name="Footer Placeholder 5">
            <a:extLst>
              <a:ext uri="{FF2B5EF4-FFF2-40B4-BE49-F238E27FC236}">
                <a16:creationId xmlns:a16="http://schemas.microsoft.com/office/drawing/2014/main" id="{99876D29-34DE-FF1A-607D-D224EE36201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BBC470E6-C654-7474-99C0-CB99AF48D2C7}"/>
              </a:ext>
            </a:extLst>
          </p:cNvPr>
          <p:cNvSpPr>
            <a:spLocks noGrp="1"/>
          </p:cNvSpPr>
          <p:nvPr>
            <p:ph type="sldNum" sz="quarter" idx="12"/>
          </p:nvPr>
        </p:nvSpPr>
        <p:spPr/>
        <p:txBody>
          <a:bodyPr/>
          <a:lstStyle/>
          <a:p>
            <a:fld id="{48B86E85-DCCE-4585-B4E9-2C8F1F295FA3}" type="slidenum">
              <a:rPr lang="et-EE" smtClean="0"/>
              <a:t>‹#›</a:t>
            </a:fld>
            <a:endParaRPr lang="et-EE"/>
          </a:p>
        </p:txBody>
      </p:sp>
    </p:spTree>
    <p:extLst>
      <p:ext uri="{BB962C8B-B14F-4D97-AF65-F5344CB8AC3E}">
        <p14:creationId xmlns:p14="http://schemas.microsoft.com/office/powerpoint/2010/main" val="3724247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7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el 4">
    <p:spTree>
      <p:nvGrpSpPr>
        <p:cNvPr id="1" name=""/>
        <p:cNvGrpSpPr/>
        <p:nvPr/>
      </p:nvGrpSpPr>
      <p:grpSpPr>
        <a:xfrm>
          <a:off x="0" y="0"/>
          <a:ext cx="0" cy="0"/>
          <a:chOff x="0" y="0"/>
          <a:chExt cx="0" cy="0"/>
        </a:xfrm>
      </p:grpSpPr>
      <p:sp>
        <p:nvSpPr>
          <p:cNvPr id="7" name="Rectangle 6"/>
          <p:cNvSpPr/>
          <p:nvPr userDrawn="1"/>
        </p:nvSpPr>
        <p:spPr>
          <a:xfrm>
            <a:off x="0" y="1976140"/>
            <a:ext cx="12168000" cy="48564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a:solidFill>
                  <a:schemeClr val="bg1"/>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bg1">
                    <a:lumMod val="8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Kirjuta siia esitluse alapealkiri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p:spPr>
      </p:pic>
      <p:sp>
        <p:nvSpPr>
          <p:cNvPr id="19" name="Text Placeholder 18"/>
          <p:cNvSpPr>
            <a:spLocks noGrp="1"/>
          </p:cNvSpPr>
          <p:nvPr>
            <p:ph type="body" sz="quarter" idx="14" hasCustomPrompt="1"/>
          </p:nvPr>
        </p:nvSpPr>
        <p:spPr>
          <a:xfrm>
            <a:off x="1440000" y="6152604"/>
            <a:ext cx="7012420" cy="522436"/>
          </a:xfrm>
        </p:spPr>
        <p:txBody>
          <a:bodyPr wrap="none">
            <a:noAutofit/>
          </a:bodyPr>
          <a:lstStyle>
            <a:lvl1pPr>
              <a:buNone/>
              <a:defRPr sz="1800">
                <a:solidFill>
                  <a:schemeClr val="bg1"/>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bg1"/>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bg1"/>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spTree>
    <p:extLst>
      <p:ext uri="{BB962C8B-B14F-4D97-AF65-F5344CB8AC3E}">
        <p14:creationId xmlns:p14="http://schemas.microsoft.com/office/powerpoint/2010/main" val="313845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itel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0000" y="2624212"/>
            <a:ext cx="6868404" cy="1080120"/>
          </a:xfrm>
        </p:spPr>
        <p:txBody>
          <a:bodyPr wrap="none">
            <a:noAutofit/>
          </a:bodyPr>
          <a:lstStyle>
            <a:lvl1pPr algn="l">
              <a:defRPr sz="4800">
                <a:solidFill>
                  <a:schemeClr val="tx1">
                    <a:lumMod val="85000"/>
                    <a:lumOff val="15000"/>
                  </a:schemeClr>
                </a:solidFill>
                <a:latin typeface="Arial Narrow" pitchFamily="34" charset="0"/>
              </a:defRPr>
            </a:lvl1pPr>
          </a:lstStyle>
          <a:p>
            <a:r>
              <a:rPr lang="et-EE" dirty="0"/>
              <a:t>Kirjuta siia esitluse nimi</a:t>
            </a:r>
          </a:p>
        </p:txBody>
      </p:sp>
      <p:sp>
        <p:nvSpPr>
          <p:cNvPr id="3" name="Subtitle 2"/>
          <p:cNvSpPr>
            <a:spLocks noGrp="1"/>
          </p:cNvSpPr>
          <p:nvPr>
            <p:ph type="subTitle" idx="1" hasCustomPrompt="1"/>
          </p:nvPr>
        </p:nvSpPr>
        <p:spPr>
          <a:xfrm>
            <a:off x="1440000" y="3704332"/>
            <a:ext cx="8308564" cy="840637"/>
          </a:xfrm>
        </p:spPr>
        <p:txBody>
          <a:bodyPr wrap="none">
            <a:noAutofit/>
          </a:bodyPr>
          <a:lstStyle>
            <a:lvl1pPr marL="0" indent="0" algn="l">
              <a:buNone/>
              <a:defRPr sz="3600" baseline="0">
                <a:solidFill>
                  <a:schemeClr val="tx1">
                    <a:lumMod val="85000"/>
                    <a:lumOff val="15000"/>
                  </a:schemeClr>
                </a:solidFill>
                <a:latin typeface="Arial Narrow" pitchFamily="34" charset="0"/>
              </a:defRPr>
            </a:lvl1pPr>
            <a:lvl2pPr marL="607482" indent="0" algn="ctr">
              <a:buNone/>
              <a:defRPr>
                <a:solidFill>
                  <a:schemeClr val="tx1">
                    <a:tint val="75000"/>
                  </a:schemeClr>
                </a:solidFill>
              </a:defRPr>
            </a:lvl2pPr>
            <a:lvl3pPr marL="1214963" indent="0" algn="ctr">
              <a:buNone/>
              <a:defRPr>
                <a:solidFill>
                  <a:schemeClr val="tx1">
                    <a:tint val="75000"/>
                  </a:schemeClr>
                </a:solidFill>
              </a:defRPr>
            </a:lvl3pPr>
            <a:lvl4pPr marL="1822445" indent="0" algn="ctr">
              <a:buNone/>
              <a:defRPr>
                <a:solidFill>
                  <a:schemeClr val="tx1">
                    <a:tint val="75000"/>
                  </a:schemeClr>
                </a:solidFill>
              </a:defRPr>
            </a:lvl4pPr>
            <a:lvl5pPr marL="2429927" indent="0" algn="ctr">
              <a:buNone/>
              <a:defRPr>
                <a:solidFill>
                  <a:schemeClr val="tx1">
                    <a:tint val="75000"/>
                  </a:schemeClr>
                </a:solidFill>
              </a:defRPr>
            </a:lvl5pPr>
            <a:lvl6pPr marL="3037408" indent="0" algn="ctr">
              <a:buNone/>
              <a:defRPr>
                <a:solidFill>
                  <a:schemeClr val="tx1">
                    <a:tint val="75000"/>
                  </a:schemeClr>
                </a:solidFill>
              </a:defRPr>
            </a:lvl6pPr>
            <a:lvl7pPr marL="3644890" indent="0" algn="ctr">
              <a:buNone/>
              <a:defRPr>
                <a:solidFill>
                  <a:schemeClr val="tx1">
                    <a:tint val="75000"/>
                  </a:schemeClr>
                </a:solidFill>
              </a:defRPr>
            </a:lvl7pPr>
            <a:lvl8pPr marL="4252371" indent="0" algn="ctr">
              <a:buNone/>
              <a:defRPr>
                <a:solidFill>
                  <a:schemeClr val="tx1">
                    <a:tint val="75000"/>
                  </a:schemeClr>
                </a:solidFill>
              </a:defRPr>
            </a:lvl8pPr>
            <a:lvl9pPr marL="4859853" indent="0" algn="ctr">
              <a:buNone/>
              <a:defRPr>
                <a:solidFill>
                  <a:schemeClr val="tx1">
                    <a:tint val="75000"/>
                  </a:schemeClr>
                </a:solidFill>
              </a:defRPr>
            </a:lvl9pPr>
          </a:lstStyle>
          <a:p>
            <a:r>
              <a:rPr lang="et-EE" dirty="0"/>
              <a:t>Kirjuta siia esitluse alapealkiri</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3508" y="392708"/>
            <a:ext cx="2876200" cy="1150480"/>
          </a:xfrm>
          <a:prstGeom prst="rect">
            <a:avLst/>
          </a:prstGeom>
        </p:spPr>
      </p:pic>
      <p:pic>
        <p:nvPicPr>
          <p:cNvPr id="9" name="Picture 8" descr="kolm lõvi_sinised.png"/>
          <p:cNvPicPr>
            <a:picLocks noChangeAspect="1"/>
          </p:cNvPicPr>
          <p:nvPr userDrawn="1"/>
        </p:nvPicPr>
        <p:blipFill>
          <a:blip r:embed="rId3" cstate="print"/>
          <a:stretch>
            <a:fillRect/>
          </a:stretch>
        </p:blipFill>
        <p:spPr>
          <a:xfrm>
            <a:off x="7879360" y="1040036"/>
            <a:ext cx="4749524" cy="6832600"/>
          </a:xfrm>
          <a:prstGeom prst="rect">
            <a:avLst/>
          </a:prstGeom>
          <a:ln>
            <a:noFill/>
          </a:ln>
        </p:spPr>
      </p:pic>
      <p:sp>
        <p:nvSpPr>
          <p:cNvPr id="19" name="Text Placeholder 18"/>
          <p:cNvSpPr>
            <a:spLocks noGrp="1"/>
          </p:cNvSpPr>
          <p:nvPr>
            <p:ph type="body" sz="quarter" idx="14" hasCustomPrompt="1"/>
          </p:nvPr>
        </p:nvSpPr>
        <p:spPr>
          <a:xfrm>
            <a:off x="1440000" y="6152604"/>
            <a:ext cx="7012420" cy="522436"/>
          </a:xfrm>
        </p:spPr>
        <p:txBody>
          <a:bodyPr wrap="none">
            <a:noAutofit/>
          </a:bodyPr>
          <a:lstStyle>
            <a:lvl1pPr>
              <a:buNone/>
              <a:defRPr sz="1800">
                <a:solidFill>
                  <a:schemeClr val="tx1">
                    <a:lumMod val="85000"/>
                    <a:lumOff val="15000"/>
                  </a:schemeClr>
                </a:solidFill>
              </a:defRPr>
            </a:lvl1pPr>
          </a:lstStyle>
          <a:p>
            <a:pPr lvl="0"/>
            <a:r>
              <a:rPr lang="et-EE" dirty="0"/>
              <a:t>Koht, kuupäev (Tallinnas, 1.01.2019)</a:t>
            </a:r>
          </a:p>
        </p:txBody>
      </p:sp>
      <p:sp>
        <p:nvSpPr>
          <p:cNvPr id="20" name="Text Placeholder 16"/>
          <p:cNvSpPr>
            <a:spLocks noGrp="1"/>
          </p:cNvSpPr>
          <p:nvPr>
            <p:ph type="body" sz="quarter" idx="15" hasCustomPrompt="1"/>
          </p:nvPr>
        </p:nvSpPr>
        <p:spPr>
          <a:xfrm>
            <a:off x="1440000" y="5472000"/>
            <a:ext cx="6984776" cy="288032"/>
          </a:xfrm>
        </p:spPr>
        <p:txBody>
          <a:bodyPr wrap="none">
            <a:noAutofit/>
          </a:bodyPr>
          <a:lstStyle>
            <a:lvl1pPr>
              <a:buNone/>
              <a:defRPr sz="1800"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Ametinimetus/Struktuuriüksuse nimetus</a:t>
            </a:r>
            <a:endParaRPr lang="en-US" dirty="0"/>
          </a:p>
        </p:txBody>
      </p:sp>
      <p:sp>
        <p:nvSpPr>
          <p:cNvPr id="17" name="Text Placeholder 16"/>
          <p:cNvSpPr>
            <a:spLocks noGrp="1"/>
          </p:cNvSpPr>
          <p:nvPr>
            <p:ph type="body" sz="quarter" idx="13" hasCustomPrompt="1"/>
          </p:nvPr>
        </p:nvSpPr>
        <p:spPr>
          <a:xfrm>
            <a:off x="1440000" y="5000724"/>
            <a:ext cx="6984776" cy="431800"/>
          </a:xfrm>
        </p:spPr>
        <p:txBody>
          <a:bodyPr wrap="none">
            <a:noAutofit/>
          </a:bodyPr>
          <a:lstStyle>
            <a:lvl1pPr>
              <a:buNone/>
              <a:defRPr sz="2400" baseline="0">
                <a:solidFill>
                  <a:schemeClr val="tx1">
                    <a:lumMod val="85000"/>
                    <a:lumOff val="15000"/>
                  </a:schemeClr>
                </a:solidFill>
              </a:defRPr>
            </a:lvl1pPr>
            <a:lvl2pPr>
              <a:buNone/>
              <a:defRPr/>
            </a:lvl2pPr>
            <a:lvl3pPr>
              <a:buNone/>
              <a:defRPr/>
            </a:lvl3pPr>
            <a:lvl4pPr>
              <a:buNone/>
              <a:defRPr/>
            </a:lvl4pPr>
            <a:lvl5pPr>
              <a:buNone/>
              <a:defRPr/>
            </a:lvl5pPr>
          </a:lstStyle>
          <a:p>
            <a:pPr lvl="0"/>
            <a:r>
              <a:rPr lang="et-EE" dirty="0"/>
              <a:t>Ettekandja Eesnimi Perekonnanimi</a:t>
            </a:r>
            <a:endParaRPr lang="en-US" dirty="0"/>
          </a:p>
        </p:txBody>
      </p: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1059" r="9119" b="14640"/>
          <a:stretch/>
        </p:blipFill>
        <p:spPr>
          <a:xfrm>
            <a:off x="7880400" y="968028"/>
            <a:ext cx="4316436" cy="5904656"/>
          </a:xfrm>
          <a:prstGeom prst="rect">
            <a:avLst/>
          </a:prstGeom>
        </p:spPr>
      </p:pic>
    </p:spTree>
    <p:extLst>
      <p:ext uri="{BB962C8B-B14F-4D97-AF65-F5344CB8AC3E}">
        <p14:creationId xmlns:p14="http://schemas.microsoft.com/office/powerpoint/2010/main" val="371167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äevakord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32740" y="6330075"/>
            <a:ext cx="603292" cy="363773"/>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43708" y="2739802"/>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1" name="Content Placeholder 2"/>
          <p:cNvSpPr>
            <a:spLocks noGrp="1"/>
          </p:cNvSpPr>
          <p:nvPr>
            <p:ph idx="13"/>
          </p:nvPr>
        </p:nvSpPr>
        <p:spPr>
          <a:xfrm>
            <a:off x="2041683" y="3683500"/>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2" name="Content Placeholder 2"/>
          <p:cNvSpPr>
            <a:spLocks noGrp="1"/>
          </p:cNvSpPr>
          <p:nvPr>
            <p:ph idx="14"/>
          </p:nvPr>
        </p:nvSpPr>
        <p:spPr>
          <a:xfrm>
            <a:off x="2041683" y="4585028"/>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3" name="Content Placeholder 2"/>
          <p:cNvSpPr>
            <a:spLocks noGrp="1"/>
          </p:cNvSpPr>
          <p:nvPr>
            <p:ph idx="15"/>
          </p:nvPr>
        </p:nvSpPr>
        <p:spPr>
          <a:xfrm>
            <a:off x="2041684" y="181870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4" name="Content Placeholder 2"/>
          <p:cNvSpPr>
            <a:spLocks noGrp="1"/>
          </p:cNvSpPr>
          <p:nvPr>
            <p:ph idx="16"/>
          </p:nvPr>
        </p:nvSpPr>
        <p:spPr>
          <a:xfrm>
            <a:off x="2041682" y="549868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äevakor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32740" y="6330075"/>
            <a:ext cx="603292" cy="363773"/>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43708" y="2739802"/>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1" name="Content Placeholder 2"/>
          <p:cNvSpPr>
            <a:spLocks noGrp="1"/>
          </p:cNvSpPr>
          <p:nvPr>
            <p:ph idx="13"/>
          </p:nvPr>
        </p:nvSpPr>
        <p:spPr>
          <a:xfrm>
            <a:off x="2041683" y="3683500"/>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2" name="Content Placeholder 2"/>
          <p:cNvSpPr>
            <a:spLocks noGrp="1"/>
          </p:cNvSpPr>
          <p:nvPr>
            <p:ph idx="14"/>
          </p:nvPr>
        </p:nvSpPr>
        <p:spPr>
          <a:xfrm>
            <a:off x="2041683" y="4585028"/>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3" name="Content Placeholder 2"/>
          <p:cNvSpPr>
            <a:spLocks noGrp="1"/>
          </p:cNvSpPr>
          <p:nvPr>
            <p:ph idx="15"/>
          </p:nvPr>
        </p:nvSpPr>
        <p:spPr>
          <a:xfrm>
            <a:off x="2041684" y="181870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4" name="Content Placeholder 2"/>
          <p:cNvSpPr>
            <a:spLocks noGrp="1"/>
          </p:cNvSpPr>
          <p:nvPr>
            <p:ph idx="16"/>
          </p:nvPr>
        </p:nvSpPr>
        <p:spPr>
          <a:xfrm>
            <a:off x="2041682" y="549868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Tree>
    <p:extLst>
      <p:ext uri="{BB962C8B-B14F-4D97-AF65-F5344CB8AC3E}">
        <p14:creationId xmlns:p14="http://schemas.microsoft.com/office/powerpoint/2010/main" val="5246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äevakord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32740" y="6330075"/>
            <a:ext cx="603292" cy="363773"/>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43708" y="2739802"/>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1" name="Content Placeholder 2"/>
          <p:cNvSpPr>
            <a:spLocks noGrp="1"/>
          </p:cNvSpPr>
          <p:nvPr>
            <p:ph idx="13"/>
          </p:nvPr>
        </p:nvSpPr>
        <p:spPr>
          <a:xfrm>
            <a:off x="2041683" y="3683500"/>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2" name="Content Placeholder 2"/>
          <p:cNvSpPr>
            <a:spLocks noGrp="1"/>
          </p:cNvSpPr>
          <p:nvPr>
            <p:ph idx="14"/>
          </p:nvPr>
        </p:nvSpPr>
        <p:spPr>
          <a:xfrm>
            <a:off x="2041683" y="4585028"/>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3" name="Content Placeholder 2"/>
          <p:cNvSpPr>
            <a:spLocks noGrp="1"/>
          </p:cNvSpPr>
          <p:nvPr>
            <p:ph idx="15"/>
          </p:nvPr>
        </p:nvSpPr>
        <p:spPr>
          <a:xfrm>
            <a:off x="2041684" y="181870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4" name="Content Placeholder 2"/>
          <p:cNvSpPr>
            <a:spLocks noGrp="1"/>
          </p:cNvSpPr>
          <p:nvPr>
            <p:ph idx="16"/>
          </p:nvPr>
        </p:nvSpPr>
        <p:spPr>
          <a:xfrm>
            <a:off x="2041682" y="549868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Tree>
    <p:extLst>
      <p:ext uri="{BB962C8B-B14F-4D97-AF65-F5344CB8AC3E}">
        <p14:creationId xmlns:p14="http://schemas.microsoft.com/office/powerpoint/2010/main" val="186978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äevakord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baseline="0">
                <a:solidFill>
                  <a:schemeClr val="bg1">
                    <a:lumMod val="95000"/>
                  </a:schemeClr>
                </a:solidFill>
              </a:defRPr>
            </a:lvl1pPr>
          </a:lstStyle>
          <a:p>
            <a:r>
              <a:rPr lang="et-EE" dirty="0"/>
              <a:t>Esitluse teemad/Tänased teemad</a:t>
            </a:r>
          </a:p>
        </p:txBody>
      </p:sp>
      <p:sp>
        <p:nvSpPr>
          <p:cNvPr id="29" name="Slide Number Placeholder 4"/>
          <p:cNvSpPr>
            <a:spLocks noGrp="1"/>
          </p:cNvSpPr>
          <p:nvPr>
            <p:ph type="sldNum" sz="quarter" idx="12"/>
          </p:nvPr>
        </p:nvSpPr>
        <p:spPr>
          <a:xfrm>
            <a:off x="11332740" y="6330075"/>
            <a:ext cx="603292" cy="363773"/>
          </a:xfrm>
        </p:spPr>
        <p:txBody>
          <a:bodyPr wrap="none">
            <a:noAutofit/>
          </a:bodyPr>
          <a:lstStyle>
            <a:lvl1pPr>
              <a:defRPr>
                <a:solidFill>
                  <a:schemeClr val="bg1"/>
                </a:solidFill>
              </a:defRPr>
            </a:lvl1pPr>
          </a:lstStyle>
          <a:p>
            <a:fld id="{225A551D-654A-4A19-8D78-C05E5488DAD8}" type="slidenum">
              <a:rPr lang="et-EE" smtClean="0"/>
              <a:pPr/>
              <a:t>‹#›</a:t>
            </a:fld>
            <a:endParaRPr lang="et-EE"/>
          </a:p>
        </p:txBody>
      </p:sp>
      <p:sp>
        <p:nvSpPr>
          <p:cNvPr id="30" name="Content Placeholder 2"/>
          <p:cNvSpPr>
            <a:spLocks noGrp="1"/>
          </p:cNvSpPr>
          <p:nvPr>
            <p:ph idx="1"/>
          </p:nvPr>
        </p:nvSpPr>
        <p:spPr>
          <a:xfrm>
            <a:off x="2043708" y="2739802"/>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1" name="Content Placeholder 2"/>
          <p:cNvSpPr>
            <a:spLocks noGrp="1"/>
          </p:cNvSpPr>
          <p:nvPr>
            <p:ph idx="13"/>
          </p:nvPr>
        </p:nvSpPr>
        <p:spPr>
          <a:xfrm>
            <a:off x="2041683" y="3683500"/>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2" name="Content Placeholder 2"/>
          <p:cNvSpPr>
            <a:spLocks noGrp="1"/>
          </p:cNvSpPr>
          <p:nvPr>
            <p:ph idx="14"/>
          </p:nvPr>
        </p:nvSpPr>
        <p:spPr>
          <a:xfrm>
            <a:off x="2041683" y="4585028"/>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3" name="Content Placeholder 2"/>
          <p:cNvSpPr>
            <a:spLocks noGrp="1"/>
          </p:cNvSpPr>
          <p:nvPr>
            <p:ph idx="15"/>
          </p:nvPr>
        </p:nvSpPr>
        <p:spPr>
          <a:xfrm>
            <a:off x="2041684" y="181870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
        <p:nvSpPr>
          <p:cNvPr id="34" name="Content Placeholder 2"/>
          <p:cNvSpPr>
            <a:spLocks noGrp="1"/>
          </p:cNvSpPr>
          <p:nvPr>
            <p:ph idx="16"/>
          </p:nvPr>
        </p:nvSpPr>
        <p:spPr>
          <a:xfrm>
            <a:off x="2041682" y="5498681"/>
            <a:ext cx="9892323" cy="869947"/>
          </a:xfrm>
        </p:spPr>
        <p:txBody>
          <a:bodyPr wrap="none">
            <a:noAutofit/>
          </a:bodyPr>
          <a:lstStyle>
            <a:lvl1pPr marL="0" indent="0">
              <a:buNone/>
              <a:defRPr sz="4300">
                <a:solidFill>
                  <a:schemeClr val="bg1"/>
                </a:solidFill>
              </a:defRPr>
            </a:lvl1pPr>
            <a:lvl2pPr marL="607482" indent="0">
              <a:buNone/>
              <a:defRPr sz="3700">
                <a:solidFill>
                  <a:schemeClr val="bg1"/>
                </a:solidFill>
              </a:defRPr>
            </a:lvl2pPr>
            <a:lvl3pPr>
              <a:defRPr sz="3200"/>
            </a:lvl3pPr>
            <a:lvl4pPr>
              <a:defRPr sz="2700"/>
            </a:lvl4pPr>
            <a:lvl5pPr>
              <a:defRPr sz="2700"/>
            </a:lvl5pPr>
            <a:lvl6pPr>
              <a:defRPr sz="2700"/>
            </a:lvl6pPr>
            <a:lvl7pPr>
              <a:defRPr sz="2700"/>
            </a:lvl7pPr>
            <a:lvl8pPr>
              <a:defRPr sz="2700"/>
            </a:lvl8pPr>
            <a:lvl9pPr>
              <a:defRPr sz="2700"/>
            </a:lvl9pPr>
          </a:lstStyle>
          <a:p>
            <a:pPr lvl="0"/>
            <a:r>
              <a:rPr lang="et-EE"/>
              <a:t>Klõpsake juhteksemplari tekstilaadide redigeerimiseks</a:t>
            </a:r>
          </a:p>
          <a:p>
            <a:pPr lvl="1"/>
            <a:r>
              <a:rPr lang="et-EE"/>
              <a:t>Teine tase</a:t>
            </a:r>
          </a:p>
        </p:txBody>
      </p:sp>
    </p:spTree>
    <p:extLst>
      <p:ext uri="{BB962C8B-B14F-4D97-AF65-F5344CB8AC3E}">
        <p14:creationId xmlns:p14="http://schemas.microsoft.com/office/powerpoint/2010/main" val="17773589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616" y="273621"/>
            <a:ext cx="10937082" cy="1138767"/>
          </a:xfrm>
          <a:prstGeom prst="rect">
            <a:avLst/>
          </a:prstGeom>
        </p:spPr>
        <p:txBody>
          <a:bodyPr vert="horz" lIns="121496" tIns="60748" rIns="121496" bIns="60748" rtlCol="0" anchor="ctr">
            <a:normAutofit/>
          </a:bodyPr>
          <a:lstStyle/>
          <a:p>
            <a:r>
              <a:rPr lang="et-EE"/>
              <a:t>Klõpsake juhteksemplari pealkirja laadi redigeerimiseks</a:t>
            </a:r>
            <a:endParaRPr lang="et-EE" dirty="0"/>
          </a:p>
        </p:txBody>
      </p:sp>
      <p:sp>
        <p:nvSpPr>
          <p:cNvPr id="3" name="Text Placeholder 2"/>
          <p:cNvSpPr>
            <a:spLocks noGrp="1"/>
          </p:cNvSpPr>
          <p:nvPr>
            <p:ph type="body" idx="1"/>
          </p:nvPr>
        </p:nvSpPr>
        <p:spPr>
          <a:xfrm>
            <a:off x="607616" y="1594275"/>
            <a:ext cx="10937082" cy="4414313"/>
          </a:xfrm>
          <a:prstGeom prst="rect">
            <a:avLst/>
          </a:prstGeom>
        </p:spPr>
        <p:txBody>
          <a:bodyPr vert="horz" lIns="121496" tIns="60748" rIns="121496" bIns="60748"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t-EE" dirty="0"/>
          </a:p>
        </p:txBody>
      </p:sp>
      <p:sp>
        <p:nvSpPr>
          <p:cNvPr id="4" name="Date Placeholder 3"/>
          <p:cNvSpPr>
            <a:spLocks noGrp="1"/>
          </p:cNvSpPr>
          <p:nvPr>
            <p:ph type="dt" sz="half" idx="2"/>
          </p:nvPr>
        </p:nvSpPr>
        <p:spPr>
          <a:xfrm rot="-5400000">
            <a:off x="-1130525" y="5114150"/>
            <a:ext cx="2835540" cy="363773"/>
          </a:xfrm>
          <a:prstGeom prst="rect">
            <a:avLst/>
          </a:prstGeom>
        </p:spPr>
        <p:txBody>
          <a:bodyPr vert="horz" wrap="none" lIns="121496" tIns="60748" rIns="121496" bIns="60748" rtlCol="0" anchor="ctr"/>
          <a:lstStyle>
            <a:lvl1pPr algn="l">
              <a:defRPr sz="1600">
                <a:solidFill>
                  <a:schemeClr val="tx1">
                    <a:tint val="75000"/>
                  </a:schemeClr>
                </a:solidFill>
                <a:latin typeface="Arial Narrow" pitchFamily="34" charset="0"/>
              </a:defRPr>
            </a:lvl1pPr>
          </a:lstStyle>
          <a:p>
            <a:r>
              <a:rPr lang="et-EE" dirty="0"/>
              <a:t>Eesti Vabariik</a:t>
            </a:r>
          </a:p>
        </p:txBody>
      </p:sp>
      <p:sp>
        <p:nvSpPr>
          <p:cNvPr id="5" name="Footer Placeholder 4"/>
          <p:cNvSpPr>
            <a:spLocks noGrp="1"/>
          </p:cNvSpPr>
          <p:nvPr>
            <p:ph type="ftr" sz="quarter" idx="3"/>
          </p:nvPr>
        </p:nvSpPr>
        <p:spPr>
          <a:xfrm>
            <a:off x="4152041" y="6332809"/>
            <a:ext cx="3848232" cy="363773"/>
          </a:xfrm>
          <a:prstGeom prst="rect">
            <a:avLst/>
          </a:prstGeom>
        </p:spPr>
        <p:txBody>
          <a:bodyPr vert="horz" lIns="121496" tIns="60748" rIns="121496" bIns="60748" rtlCol="0" anchor="ctr"/>
          <a:lstStyle>
            <a:lvl1pPr algn="l">
              <a:defRPr sz="1600">
                <a:solidFill>
                  <a:schemeClr val="tx1">
                    <a:tint val="75000"/>
                  </a:schemeClr>
                </a:solidFill>
                <a:latin typeface="Arial Narrow" pitchFamily="34" charset="0"/>
              </a:defRPr>
            </a:lvl1pPr>
          </a:lstStyle>
          <a:p>
            <a:endParaRPr lang="et-EE" dirty="0"/>
          </a:p>
        </p:txBody>
      </p:sp>
      <p:sp>
        <p:nvSpPr>
          <p:cNvPr id="6" name="Slide Number Placeholder 5"/>
          <p:cNvSpPr>
            <a:spLocks noGrp="1"/>
          </p:cNvSpPr>
          <p:nvPr>
            <p:ph type="sldNum" sz="quarter" idx="4"/>
          </p:nvPr>
        </p:nvSpPr>
        <p:spPr>
          <a:xfrm>
            <a:off x="11260732" y="6332809"/>
            <a:ext cx="648072" cy="363773"/>
          </a:xfrm>
          <a:prstGeom prst="rect">
            <a:avLst/>
          </a:prstGeom>
        </p:spPr>
        <p:txBody>
          <a:bodyPr vert="horz" lIns="121496" tIns="60748" rIns="121496" bIns="60748" rtlCol="0" anchor="ctr"/>
          <a:lstStyle>
            <a:lvl1pPr algn="r">
              <a:defRPr sz="1600">
                <a:solidFill>
                  <a:schemeClr val="tx1">
                    <a:tint val="75000"/>
                  </a:schemeClr>
                </a:solidFill>
              </a:defRPr>
            </a:lvl1pPr>
          </a:lstStyle>
          <a:p>
            <a:pPr algn="l"/>
            <a:fld id="{225A551D-654A-4A19-8D78-C05E5488DAD8}" type="slidenum">
              <a:rPr lang="et-EE" smtClean="0"/>
              <a:pPr algn="l"/>
              <a:t>‹#›</a:t>
            </a:fld>
            <a:endParaRPr lang="et-EE" dirty="0"/>
          </a:p>
        </p:txBody>
      </p:sp>
    </p:spTree>
  </p:cSld>
  <p:clrMap bg1="lt1" tx1="dk1" bg2="lt2" tx2="dk2" accent1="accent1" accent2="accent2" accent3="accent3" accent4="accent4" accent5="accent5" accent6="accent6" hlink="hlink" folHlink="folHlink"/>
  <p:sldLayoutIdLst>
    <p:sldLayoutId id="2147483649" r:id="rId1"/>
    <p:sldLayoutId id="2147483677" r:id="rId2"/>
    <p:sldLayoutId id="2147483662" r:id="rId3"/>
    <p:sldLayoutId id="2147483679" r:id="rId4"/>
    <p:sldLayoutId id="2147483663" r:id="rId5"/>
    <p:sldLayoutId id="2147483650" r:id="rId6"/>
    <p:sldLayoutId id="2147483678" r:id="rId7"/>
    <p:sldLayoutId id="2147483676" r:id="rId8"/>
    <p:sldLayoutId id="2147483680" r:id="rId9"/>
    <p:sldLayoutId id="2147483669" r:id="rId10"/>
    <p:sldLayoutId id="2147483664" r:id="rId11"/>
    <p:sldLayoutId id="2147483671" r:id="rId12"/>
    <p:sldLayoutId id="2147483665" r:id="rId13"/>
    <p:sldLayoutId id="2147483672" r:id="rId14"/>
    <p:sldLayoutId id="2147483666" r:id="rId15"/>
    <p:sldLayoutId id="2147483668" r:id="rId16"/>
    <p:sldLayoutId id="2147483657" r:id="rId17"/>
    <p:sldLayoutId id="2147483654" r:id="rId18"/>
    <p:sldLayoutId id="2147483652" r:id="rId19"/>
    <p:sldLayoutId id="2147483667" r:id="rId20"/>
    <p:sldLayoutId id="2147483653" r:id="rId21"/>
    <p:sldLayoutId id="2147483675" r:id="rId22"/>
    <p:sldLayoutId id="2147483674" r:id="rId23"/>
    <p:sldLayoutId id="2147483655" r:id="rId24"/>
    <p:sldLayoutId id="2147483656"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Lst>
  <p:txStyles>
    <p:titleStyle>
      <a:lvl1pPr algn="l" defTabSz="1214963" rtl="0" eaLnBrk="1" latinLnBrk="0" hangingPunct="1">
        <a:spcBef>
          <a:spcPct val="0"/>
        </a:spcBef>
        <a:buNone/>
        <a:defRPr sz="5800" kern="1200">
          <a:solidFill>
            <a:srgbClr val="006EB5"/>
          </a:solidFill>
          <a:latin typeface="Arial Narrow" pitchFamily="34" charset="0"/>
          <a:ea typeface="+mj-ea"/>
          <a:cs typeface="+mj-cs"/>
        </a:defRPr>
      </a:lvl1pPr>
    </p:titleStyle>
    <p:bodyStyle>
      <a:lvl1pPr marL="455611" indent="-455611" algn="l" defTabSz="1214963" rtl="0" eaLnBrk="1" latinLnBrk="0" hangingPunct="1">
        <a:spcBef>
          <a:spcPct val="20000"/>
        </a:spcBef>
        <a:buClr>
          <a:srgbClr val="0064B9"/>
        </a:buClr>
        <a:buFont typeface="Arial" pitchFamily="34" charset="0"/>
        <a:buChar char="•"/>
        <a:defRPr sz="4300" kern="1200">
          <a:solidFill>
            <a:schemeClr val="tx1"/>
          </a:solidFill>
          <a:latin typeface="Arial Narrow" pitchFamily="34" charset="0"/>
          <a:ea typeface="+mn-ea"/>
          <a:cs typeface="+mn-cs"/>
        </a:defRPr>
      </a:lvl1pPr>
      <a:lvl2pPr marL="987158" indent="-379676" algn="l" defTabSz="1214963" rtl="0" eaLnBrk="1" latinLnBrk="0" hangingPunct="1">
        <a:spcBef>
          <a:spcPct val="20000"/>
        </a:spcBef>
        <a:buClr>
          <a:srgbClr val="0064B9"/>
        </a:buClr>
        <a:buFont typeface="Arial" pitchFamily="34" charset="0"/>
        <a:buChar char="–"/>
        <a:defRPr sz="3700" kern="1200">
          <a:solidFill>
            <a:schemeClr val="tx1"/>
          </a:solidFill>
          <a:latin typeface="Arial Narrow" pitchFamily="34" charset="0"/>
          <a:ea typeface="+mn-ea"/>
          <a:cs typeface="+mn-cs"/>
        </a:defRPr>
      </a:lvl2pPr>
      <a:lvl3pPr marL="1518704" indent="-303741" algn="l" defTabSz="1214963" rtl="0" eaLnBrk="1" latinLnBrk="0" hangingPunct="1">
        <a:spcBef>
          <a:spcPct val="20000"/>
        </a:spcBef>
        <a:buClr>
          <a:srgbClr val="0064B9"/>
        </a:buClr>
        <a:buFont typeface="Arial" pitchFamily="34" charset="0"/>
        <a:buChar char="•"/>
        <a:defRPr sz="3200" kern="1200">
          <a:solidFill>
            <a:schemeClr val="tx1"/>
          </a:solidFill>
          <a:latin typeface="Arial Narrow" pitchFamily="34" charset="0"/>
          <a:ea typeface="+mn-ea"/>
          <a:cs typeface="+mn-cs"/>
        </a:defRPr>
      </a:lvl3pPr>
      <a:lvl4pPr marL="2126186" indent="-303741" algn="l" defTabSz="1214963" rtl="0" eaLnBrk="1" latinLnBrk="0" hangingPunct="1">
        <a:spcBef>
          <a:spcPct val="20000"/>
        </a:spcBef>
        <a:buClr>
          <a:srgbClr val="0064B9"/>
        </a:buClr>
        <a:buFont typeface="Arial" pitchFamily="34" charset="0"/>
        <a:buChar char="–"/>
        <a:defRPr sz="2700" kern="1200">
          <a:solidFill>
            <a:schemeClr val="tx1"/>
          </a:solidFill>
          <a:latin typeface="Arial Narrow" pitchFamily="34" charset="0"/>
          <a:ea typeface="+mn-ea"/>
          <a:cs typeface="+mn-cs"/>
        </a:defRPr>
      </a:lvl4pPr>
      <a:lvl5pPr marL="2733667" indent="-303741" algn="l" defTabSz="1214963" rtl="0" eaLnBrk="1" latinLnBrk="0" hangingPunct="1">
        <a:spcBef>
          <a:spcPct val="20000"/>
        </a:spcBef>
        <a:buClr>
          <a:srgbClr val="0064B9"/>
        </a:buClr>
        <a:buFont typeface="Arial" pitchFamily="34" charset="0"/>
        <a:buChar char="»"/>
        <a:defRPr sz="2700" kern="1200">
          <a:solidFill>
            <a:schemeClr val="tx1"/>
          </a:solidFill>
          <a:latin typeface="Arial Narrow" pitchFamily="34" charset="0"/>
          <a:ea typeface="+mn-ea"/>
          <a:cs typeface="+mn-cs"/>
        </a:defRPr>
      </a:lvl5pPr>
      <a:lvl6pPr marL="3341149"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48631"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6112"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3594"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t-EE"/>
      </a:defPPr>
      <a:lvl1pPr marL="0" algn="l" defTabSz="1214963" rtl="0" eaLnBrk="1" latinLnBrk="0" hangingPunct="1">
        <a:defRPr sz="2400" kern="1200">
          <a:solidFill>
            <a:schemeClr val="tx1"/>
          </a:solidFill>
          <a:latin typeface="+mn-lt"/>
          <a:ea typeface="+mn-ea"/>
          <a:cs typeface="+mn-cs"/>
        </a:defRPr>
      </a:lvl1pPr>
      <a:lvl2pPr marL="607482" algn="l" defTabSz="1214963" rtl="0" eaLnBrk="1" latinLnBrk="0" hangingPunct="1">
        <a:defRPr sz="2400" kern="1200">
          <a:solidFill>
            <a:schemeClr val="tx1"/>
          </a:solidFill>
          <a:latin typeface="+mn-lt"/>
          <a:ea typeface="+mn-ea"/>
          <a:cs typeface="+mn-cs"/>
        </a:defRPr>
      </a:lvl2pPr>
      <a:lvl3pPr marL="1214963" algn="l" defTabSz="1214963" rtl="0" eaLnBrk="1" latinLnBrk="0" hangingPunct="1">
        <a:defRPr sz="2400" kern="1200">
          <a:solidFill>
            <a:schemeClr val="tx1"/>
          </a:solidFill>
          <a:latin typeface="+mn-lt"/>
          <a:ea typeface="+mn-ea"/>
          <a:cs typeface="+mn-cs"/>
        </a:defRPr>
      </a:lvl3pPr>
      <a:lvl4pPr marL="1822445" algn="l" defTabSz="1214963" rtl="0" eaLnBrk="1" latinLnBrk="0" hangingPunct="1">
        <a:defRPr sz="2400" kern="1200">
          <a:solidFill>
            <a:schemeClr val="tx1"/>
          </a:solidFill>
          <a:latin typeface="+mn-lt"/>
          <a:ea typeface="+mn-ea"/>
          <a:cs typeface="+mn-cs"/>
        </a:defRPr>
      </a:lvl4pPr>
      <a:lvl5pPr marL="2429927" algn="l" defTabSz="1214963" rtl="0" eaLnBrk="1" latinLnBrk="0" hangingPunct="1">
        <a:defRPr sz="2400" kern="1200">
          <a:solidFill>
            <a:schemeClr val="tx1"/>
          </a:solidFill>
          <a:latin typeface="+mn-lt"/>
          <a:ea typeface="+mn-ea"/>
          <a:cs typeface="+mn-cs"/>
        </a:defRPr>
      </a:lvl5pPr>
      <a:lvl6pPr marL="3037408" algn="l" defTabSz="1214963" rtl="0" eaLnBrk="1" latinLnBrk="0" hangingPunct="1">
        <a:defRPr sz="2400" kern="1200">
          <a:solidFill>
            <a:schemeClr val="tx1"/>
          </a:solidFill>
          <a:latin typeface="+mn-lt"/>
          <a:ea typeface="+mn-ea"/>
          <a:cs typeface="+mn-cs"/>
        </a:defRPr>
      </a:lvl6pPr>
      <a:lvl7pPr marL="3644890" algn="l" defTabSz="1214963" rtl="0" eaLnBrk="1" latinLnBrk="0" hangingPunct="1">
        <a:defRPr sz="2400" kern="1200">
          <a:solidFill>
            <a:schemeClr val="tx1"/>
          </a:solidFill>
          <a:latin typeface="+mn-lt"/>
          <a:ea typeface="+mn-ea"/>
          <a:cs typeface="+mn-cs"/>
        </a:defRPr>
      </a:lvl7pPr>
      <a:lvl8pPr marL="4252371" algn="l" defTabSz="1214963" rtl="0" eaLnBrk="1" latinLnBrk="0" hangingPunct="1">
        <a:defRPr sz="2400" kern="1200">
          <a:solidFill>
            <a:schemeClr val="tx1"/>
          </a:solidFill>
          <a:latin typeface="+mn-lt"/>
          <a:ea typeface="+mn-ea"/>
          <a:cs typeface="+mn-cs"/>
        </a:defRPr>
      </a:lvl8pPr>
      <a:lvl9pPr marL="4859853" algn="l" defTabSz="121496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ecd.org/en/publications/strengthening-place-based-regional-development-policy-in-estonia_45e0cdc7-en.html"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kytte.ut.ee/sites/default/files/2022-05/1.%20Regionaalne%20valitsemine%20lopparuanne_final.pdf" TargetMode="Externa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323629" y="1976140"/>
            <a:ext cx="7056784" cy="2376264"/>
          </a:xfrm>
        </p:spPr>
        <p:txBody>
          <a:bodyPr>
            <a:normAutofit/>
          </a:bodyPr>
          <a:lstStyle/>
          <a:p>
            <a:r>
              <a:rPr lang="et-EE" sz="4800" b="1" dirty="0">
                <a:latin typeface="+mn-lt"/>
              </a:rPr>
              <a:t>Ettevõtluskeskkond ja regionaalsed arengulepped</a:t>
            </a:r>
            <a:br>
              <a:rPr lang="et-EE" sz="4800" b="1" dirty="0"/>
            </a:br>
            <a:endParaRPr lang="et-EE" sz="4800" b="1" dirty="0"/>
          </a:p>
        </p:txBody>
      </p:sp>
      <p:sp>
        <p:nvSpPr>
          <p:cNvPr id="11" name="Subtitle 10"/>
          <p:cNvSpPr>
            <a:spLocks noGrp="1"/>
          </p:cNvSpPr>
          <p:nvPr>
            <p:ph type="subTitle" idx="1"/>
          </p:nvPr>
        </p:nvSpPr>
        <p:spPr>
          <a:xfrm>
            <a:off x="747564" y="5288508"/>
            <a:ext cx="9949599" cy="1107243"/>
          </a:xfrm>
        </p:spPr>
        <p:txBody>
          <a:bodyPr>
            <a:normAutofit/>
          </a:bodyPr>
          <a:lstStyle/>
          <a:p>
            <a:pPr>
              <a:lnSpc>
                <a:spcPct val="110000"/>
              </a:lnSpc>
              <a:spcBef>
                <a:spcPts val="0"/>
              </a:spcBef>
            </a:pPr>
            <a:r>
              <a:rPr lang="et-EE" sz="1800" dirty="0">
                <a:latin typeface="+mn-lt"/>
              </a:rPr>
              <a:t>17. märts 2026</a:t>
            </a:r>
          </a:p>
          <a:p>
            <a:pPr>
              <a:lnSpc>
                <a:spcPct val="110000"/>
              </a:lnSpc>
              <a:spcBef>
                <a:spcPts val="0"/>
              </a:spcBef>
            </a:pPr>
            <a:r>
              <a:rPr lang="et-EE" sz="1800" dirty="0">
                <a:latin typeface="+mn-lt"/>
              </a:rPr>
              <a:t>Rainer Eidemiller</a:t>
            </a:r>
          </a:p>
          <a:p>
            <a:pPr>
              <a:lnSpc>
                <a:spcPct val="110000"/>
              </a:lnSpc>
              <a:spcBef>
                <a:spcPts val="0"/>
              </a:spcBef>
            </a:pPr>
            <a:r>
              <a:rPr lang="et-EE" sz="1800" dirty="0">
                <a:latin typeface="+mn-lt"/>
              </a:rPr>
              <a:t>Regionaalpoliitika osakond, nõunik</a:t>
            </a:r>
          </a:p>
        </p:txBody>
      </p:sp>
      <p:pic>
        <p:nvPicPr>
          <p:cNvPr id="2" name="Pilt 9" descr="Pilt, millel on kujutatud inimene, põrand, grupp, toas&#10;&#10;Kirjeldus on genereeritud automaatselt">
            <a:extLst>
              <a:ext uri="{FF2B5EF4-FFF2-40B4-BE49-F238E27FC236}">
                <a16:creationId xmlns:a16="http://schemas.microsoft.com/office/drawing/2014/main" id="{D7278B60-1C27-D381-4C68-1D9DD5E49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849" y="3848348"/>
            <a:ext cx="2821627" cy="2116220"/>
          </a:xfrm>
          <a:prstGeom prst="rect">
            <a:avLst/>
          </a:prstGeom>
        </p:spPr>
      </p:pic>
      <p:pic>
        <p:nvPicPr>
          <p:cNvPr id="3" name="Pilt 2" descr="Pilt, millel on kujutatud inimene, lagi, toas, inimesed&#10;&#10;Kirjeldus on genereeritud automaatselt">
            <a:extLst>
              <a:ext uri="{FF2B5EF4-FFF2-40B4-BE49-F238E27FC236}">
                <a16:creationId xmlns:a16="http://schemas.microsoft.com/office/drawing/2014/main" id="{96FAE8D1-A417-FF82-0ADF-5E4F96A5F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850" y="1481253"/>
            <a:ext cx="2821626" cy="2116220"/>
          </a:xfrm>
          <a:prstGeom prst="rect">
            <a:avLst/>
          </a:prstGeom>
        </p:spPr>
      </p:pic>
    </p:spTree>
    <p:extLst>
      <p:ext uri="{BB962C8B-B14F-4D97-AF65-F5344CB8AC3E}">
        <p14:creationId xmlns:p14="http://schemas.microsoft.com/office/powerpoint/2010/main" val="406331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F676-F889-57B6-0A9C-E80087CFB753}"/>
            </a:ext>
          </a:extLst>
        </p:cNvPr>
        <p:cNvGrpSpPr/>
        <p:nvPr/>
      </p:nvGrpSpPr>
      <p:grpSpPr>
        <a:xfrm>
          <a:off x="0" y="0"/>
          <a:ext cx="0" cy="0"/>
          <a:chOff x="0" y="0"/>
          <a:chExt cx="0" cy="0"/>
        </a:xfrm>
      </p:grpSpPr>
      <p:pic>
        <p:nvPicPr>
          <p:cNvPr id="3" name="Pilt 2" descr="Pilt, millel on kujutatud kaart&#10;&#10;Kirjeldus on genereeritud automaatselt">
            <a:extLst>
              <a:ext uri="{FF2B5EF4-FFF2-40B4-BE49-F238E27FC236}">
                <a16:creationId xmlns:a16="http://schemas.microsoft.com/office/drawing/2014/main" id="{0A9C4B05-8DE2-41C1-89DB-CBD69C1F1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20" y="2455992"/>
            <a:ext cx="4408494" cy="2796672"/>
          </a:xfrm>
          <a:prstGeom prst="rect">
            <a:avLst/>
          </a:prstGeom>
        </p:spPr>
      </p:pic>
      <p:pic>
        <p:nvPicPr>
          <p:cNvPr id="36" name="Pilt 4" descr="Pilt, millel on kujutatud kaart&#10;&#10;Kirjeldus on genereeritud automaatselt">
            <a:extLst>
              <a:ext uri="{FF2B5EF4-FFF2-40B4-BE49-F238E27FC236}">
                <a16:creationId xmlns:a16="http://schemas.microsoft.com/office/drawing/2014/main" id="{85C25970-62FC-9362-D66C-ED0E43450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314" y="2912244"/>
            <a:ext cx="4824536" cy="3728050"/>
          </a:xfrm>
          <a:prstGeom prst="rect">
            <a:avLst/>
          </a:prstGeom>
        </p:spPr>
      </p:pic>
      <p:sp>
        <p:nvSpPr>
          <p:cNvPr id="39" name="Subtitle 2">
            <a:extLst>
              <a:ext uri="{FF2B5EF4-FFF2-40B4-BE49-F238E27FC236}">
                <a16:creationId xmlns:a16="http://schemas.microsoft.com/office/drawing/2014/main" id="{8CCEBCF5-873B-F253-CDEA-C05E77DDDC9B}"/>
              </a:ext>
            </a:extLst>
          </p:cNvPr>
          <p:cNvSpPr txBox="1">
            <a:spLocks/>
          </p:cNvSpPr>
          <p:nvPr/>
        </p:nvSpPr>
        <p:spPr>
          <a:xfrm>
            <a:off x="675556" y="520734"/>
            <a:ext cx="3468376" cy="735326"/>
          </a:xfrm>
          <a:prstGeom prst="rect">
            <a:avLst/>
          </a:prstGeom>
        </p:spPr>
        <p:txBody>
          <a:bodyPr vert="horz" lIns="121496" tIns="60748" rIns="121496" bIns="60748" rtlCol="0" anchor="b">
            <a:normAutofit/>
          </a:bodyPr>
          <a:lstStyle>
            <a:lvl1pPr algn="l" defTabSz="1214963" rtl="0" eaLnBrk="1" latinLnBrk="0" hangingPunct="1">
              <a:spcBef>
                <a:spcPct val="0"/>
              </a:spcBef>
              <a:buNone/>
              <a:defRPr sz="4800" b="0" kern="1200">
                <a:solidFill>
                  <a:srgbClr val="006EB5"/>
                </a:solidFill>
                <a:latin typeface="Arial Narrow" pitchFamily="34" charset="0"/>
                <a:ea typeface="+mj-ea"/>
                <a:cs typeface="+mj-cs"/>
              </a:defRPr>
            </a:lvl1pPr>
          </a:lstStyle>
          <a:p>
            <a:pPr>
              <a:lnSpc>
                <a:spcPct val="90000"/>
              </a:lnSpc>
            </a:pPr>
            <a:r>
              <a:rPr lang="et-EE" sz="4400" b="1" dirty="0">
                <a:latin typeface="+mn-lt"/>
                <a:cs typeface="Times New Roman" panose="02020603050405020304" pitchFamily="18" charset="0"/>
              </a:rPr>
              <a:t>Regioonid?</a:t>
            </a:r>
            <a:endParaRPr lang="en-US" sz="2800" dirty="0">
              <a:latin typeface="+mn-lt"/>
              <a:cs typeface="Times New Roman" panose="02020603050405020304" pitchFamily="18" charset="0"/>
            </a:endParaRPr>
          </a:p>
        </p:txBody>
      </p:sp>
      <p:sp>
        <p:nvSpPr>
          <p:cNvPr id="2" name="TextBox 1">
            <a:extLst>
              <a:ext uri="{FF2B5EF4-FFF2-40B4-BE49-F238E27FC236}">
                <a16:creationId xmlns:a16="http://schemas.microsoft.com/office/drawing/2014/main" id="{D495C9CB-161C-F7B7-C3B7-4A49EBA756B5}"/>
              </a:ext>
            </a:extLst>
          </p:cNvPr>
          <p:cNvSpPr txBox="1"/>
          <p:nvPr/>
        </p:nvSpPr>
        <p:spPr>
          <a:xfrm>
            <a:off x="1586160" y="5360516"/>
            <a:ext cx="2526275" cy="617605"/>
          </a:xfrm>
          <a:prstGeom prst="rect">
            <a:avLst/>
          </a:prstGeom>
          <a:noFill/>
        </p:spPr>
        <p:txBody>
          <a:bodyPr wrap="square" rtlCol="0">
            <a:spAutoFit/>
          </a:bodyPr>
          <a:lstStyle/>
          <a:p>
            <a:pPr defTabSz="450431" fontAlgn="base" hangingPunct="0">
              <a:lnSpc>
                <a:spcPct val="110000"/>
              </a:lnSpc>
              <a:spcBef>
                <a:spcPct val="0"/>
              </a:spcBef>
              <a:spcAft>
                <a:spcPct val="0"/>
              </a:spcAft>
              <a:buClr>
                <a:srgbClr val="000000"/>
              </a:buClr>
              <a:buSzPct val="100000"/>
            </a:pPr>
            <a:r>
              <a:rPr lang="et-EE" sz="1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NUTS 3 </a:t>
            </a:r>
            <a:r>
              <a:rPr lang="et-EE"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statistilised regioonid Eestis</a:t>
            </a:r>
          </a:p>
        </p:txBody>
      </p:sp>
      <p:grpSp>
        <p:nvGrpSpPr>
          <p:cNvPr id="5" name="Rühm 3">
            <a:extLst>
              <a:ext uri="{FF2B5EF4-FFF2-40B4-BE49-F238E27FC236}">
                <a16:creationId xmlns:a16="http://schemas.microsoft.com/office/drawing/2014/main" id="{75797899-0889-766C-D742-84F089E41FFC}"/>
              </a:ext>
            </a:extLst>
          </p:cNvPr>
          <p:cNvGrpSpPr/>
          <p:nvPr/>
        </p:nvGrpSpPr>
        <p:grpSpPr>
          <a:xfrm>
            <a:off x="4996036" y="520734"/>
            <a:ext cx="1716742" cy="1256060"/>
            <a:chOff x="2636838" y="658813"/>
            <a:chExt cx="9301166" cy="5664203"/>
          </a:xfrm>
        </p:grpSpPr>
        <p:sp>
          <p:nvSpPr>
            <p:cNvPr id="6" name="Freeform 5">
              <a:extLst>
                <a:ext uri="{FF2B5EF4-FFF2-40B4-BE49-F238E27FC236}">
                  <a16:creationId xmlns:a16="http://schemas.microsoft.com/office/drawing/2014/main" id="{A6D93E17-2E27-DD41-2598-0A9D7A155B1C}"/>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 name="Freeform 6">
              <a:extLst>
                <a:ext uri="{FF2B5EF4-FFF2-40B4-BE49-F238E27FC236}">
                  <a16:creationId xmlns:a16="http://schemas.microsoft.com/office/drawing/2014/main" id="{CEA6A34E-0DDB-183C-627C-7270A1039FB3}"/>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 name="Freeform 7">
              <a:extLst>
                <a:ext uri="{FF2B5EF4-FFF2-40B4-BE49-F238E27FC236}">
                  <a16:creationId xmlns:a16="http://schemas.microsoft.com/office/drawing/2014/main" id="{EB0B0C79-91D1-195A-8671-5E513123FCD0}"/>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9" name="Freeform 8">
              <a:extLst>
                <a:ext uri="{FF2B5EF4-FFF2-40B4-BE49-F238E27FC236}">
                  <a16:creationId xmlns:a16="http://schemas.microsoft.com/office/drawing/2014/main" id="{6D0E1CD1-EA2B-D4EB-E7F5-7A553EA0FC58}"/>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10" name="Freeform 9">
              <a:extLst>
                <a:ext uri="{FF2B5EF4-FFF2-40B4-BE49-F238E27FC236}">
                  <a16:creationId xmlns:a16="http://schemas.microsoft.com/office/drawing/2014/main" id="{DE35767C-22A3-6346-AFF4-9E938834DD1F}"/>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1" name="Freeform 10">
              <a:extLst>
                <a:ext uri="{FF2B5EF4-FFF2-40B4-BE49-F238E27FC236}">
                  <a16:creationId xmlns:a16="http://schemas.microsoft.com/office/drawing/2014/main" id="{1ACFA04C-E339-16AC-B037-64676F10BB29}"/>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2" name="Freeform 11">
              <a:extLst>
                <a:ext uri="{FF2B5EF4-FFF2-40B4-BE49-F238E27FC236}">
                  <a16:creationId xmlns:a16="http://schemas.microsoft.com/office/drawing/2014/main" id="{53DC8BA7-3319-8EF0-5C65-C2F967FB0059}"/>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chemeClr val="accent4">
                <a:lumMod val="20000"/>
                <a:lumOff val="8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13" name="Freeform 12">
              <a:extLst>
                <a:ext uri="{FF2B5EF4-FFF2-40B4-BE49-F238E27FC236}">
                  <a16:creationId xmlns:a16="http://schemas.microsoft.com/office/drawing/2014/main" id="{E2A3B39B-1F1C-420A-023A-988B253CAC4C}"/>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14" name="Freeform 13">
              <a:extLst>
                <a:ext uri="{FF2B5EF4-FFF2-40B4-BE49-F238E27FC236}">
                  <a16:creationId xmlns:a16="http://schemas.microsoft.com/office/drawing/2014/main" id="{A61F8F56-AF7C-A281-98C6-C070086532E8}"/>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chemeClr val="accent4">
                <a:lumMod val="20000"/>
                <a:lumOff val="8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5" name="Freeform 14">
              <a:extLst>
                <a:ext uri="{FF2B5EF4-FFF2-40B4-BE49-F238E27FC236}">
                  <a16:creationId xmlns:a16="http://schemas.microsoft.com/office/drawing/2014/main" id="{21E987A8-7F55-6B24-4C0C-95B54FAA3D87}"/>
                </a:ext>
              </a:extLst>
            </p:cNvPr>
            <p:cNvSpPr>
              <a:spLocks noEditPoints="1"/>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6" name="Freeform 15">
              <a:extLst>
                <a:ext uri="{FF2B5EF4-FFF2-40B4-BE49-F238E27FC236}">
                  <a16:creationId xmlns:a16="http://schemas.microsoft.com/office/drawing/2014/main" id="{6D0100DF-D161-6E9B-2ACD-75E3E53FAFE9}"/>
                </a:ext>
              </a:extLst>
            </p:cNvPr>
            <p:cNvSpPr>
              <a:spLocks noEditPoints="1"/>
            </p:cNvSpPr>
            <p:nvPr/>
          </p:nvSpPr>
          <p:spPr bwMode="auto">
            <a:xfrm>
              <a:off x="5133976" y="3021013"/>
              <a:ext cx="2643187" cy="2376490"/>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17" name="Freeform 16">
              <a:extLst>
                <a:ext uri="{FF2B5EF4-FFF2-40B4-BE49-F238E27FC236}">
                  <a16:creationId xmlns:a16="http://schemas.microsoft.com/office/drawing/2014/main" id="{4B8C4BB1-54CD-B3BD-75B1-B934AB536FDA}"/>
                </a:ext>
              </a:extLst>
            </p:cNvPr>
            <p:cNvSpPr>
              <a:spLocks noEditPoints="1"/>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8" name="Freeform 17">
              <a:extLst>
                <a:ext uri="{FF2B5EF4-FFF2-40B4-BE49-F238E27FC236}">
                  <a16:creationId xmlns:a16="http://schemas.microsoft.com/office/drawing/2014/main" id="{F648C2F2-240F-166D-74A4-4F13F4C4A609}"/>
                </a:ext>
              </a:extLst>
            </p:cNvPr>
            <p:cNvSpPr>
              <a:spLocks noEditPoints="1"/>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19" name="Freeform 18">
              <a:extLst>
                <a:ext uri="{FF2B5EF4-FFF2-40B4-BE49-F238E27FC236}">
                  <a16:creationId xmlns:a16="http://schemas.microsoft.com/office/drawing/2014/main" id="{D25DCB4E-01B8-662A-DD02-28EE46C95B8A}"/>
                </a:ext>
              </a:extLst>
            </p:cNvPr>
            <p:cNvSpPr>
              <a:spLocks noEditPoints="1"/>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20" name="Freeform 19">
              <a:extLst>
                <a:ext uri="{FF2B5EF4-FFF2-40B4-BE49-F238E27FC236}">
                  <a16:creationId xmlns:a16="http://schemas.microsoft.com/office/drawing/2014/main" id="{C8A53DFD-B14F-57CC-D0C4-1053C5908EF7}"/>
                </a:ext>
              </a:extLst>
            </p:cNvPr>
            <p:cNvSpPr>
              <a:spLocks noEditPoints="1"/>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21" name="TextBox 20">
              <a:extLst>
                <a:ext uri="{FF2B5EF4-FFF2-40B4-BE49-F238E27FC236}">
                  <a16:creationId xmlns:a16="http://schemas.microsoft.com/office/drawing/2014/main" id="{2D3027A9-89EF-8E28-8B60-4C2106E5D56D}"/>
                </a:ext>
              </a:extLst>
            </p:cNvPr>
            <p:cNvSpPr txBox="1"/>
            <p:nvPr/>
          </p:nvSpPr>
          <p:spPr>
            <a:xfrm>
              <a:off x="10314894" y="1702518"/>
              <a:ext cx="927264" cy="367323"/>
            </a:xfrm>
            <a:prstGeom prst="rect">
              <a:avLst/>
            </a:prstGeom>
            <a:noFill/>
          </p:spPr>
          <p:txBody>
            <a:bodyPr wrap="square" lIns="0" tIns="0" rIns="0" bIns="0" rtlCol="0">
              <a:spAutoFit/>
            </a:bodyPr>
            <a:lstStyle/>
            <a:p>
              <a:pPr algn="ctr"/>
              <a:r>
                <a:rPr lang="en-US" sz="300" dirty="0">
                  <a:solidFill>
                    <a:schemeClr val="bg1"/>
                  </a:solidFill>
                </a:rPr>
                <a:t>IDA-VIRUMAA</a:t>
              </a:r>
            </a:p>
          </p:txBody>
        </p:sp>
        <p:sp>
          <p:nvSpPr>
            <p:cNvPr id="22" name="TextBox 21">
              <a:extLst>
                <a:ext uri="{FF2B5EF4-FFF2-40B4-BE49-F238E27FC236}">
                  <a16:creationId xmlns:a16="http://schemas.microsoft.com/office/drawing/2014/main" id="{4B168DDF-EDF2-3502-6BA2-1879FF1A2DA0}"/>
                </a:ext>
              </a:extLst>
            </p:cNvPr>
            <p:cNvSpPr txBox="1"/>
            <p:nvPr/>
          </p:nvSpPr>
          <p:spPr>
            <a:xfrm>
              <a:off x="8866437" y="1694724"/>
              <a:ext cx="927269" cy="367323"/>
            </a:xfrm>
            <a:prstGeom prst="rect">
              <a:avLst/>
            </a:prstGeom>
            <a:noFill/>
          </p:spPr>
          <p:txBody>
            <a:bodyPr wrap="square" lIns="0" tIns="0" rIns="0" bIns="0" rtlCol="0">
              <a:spAutoFit/>
            </a:bodyPr>
            <a:lstStyle/>
            <a:p>
              <a:pPr algn="ctr"/>
              <a:r>
                <a:rPr lang="en-US" sz="300" dirty="0">
                  <a:solidFill>
                    <a:schemeClr val="bg1"/>
                  </a:solidFill>
                </a:rPr>
                <a:t>LÄÄNE-VIRUMAA</a:t>
              </a:r>
            </a:p>
          </p:txBody>
        </p:sp>
        <p:sp>
          <p:nvSpPr>
            <p:cNvPr id="23" name="TextBox 22">
              <a:extLst>
                <a:ext uri="{FF2B5EF4-FFF2-40B4-BE49-F238E27FC236}">
                  <a16:creationId xmlns:a16="http://schemas.microsoft.com/office/drawing/2014/main" id="{74BF5A5C-C98B-C8A2-0377-68FACE39FCB2}"/>
                </a:ext>
              </a:extLst>
            </p:cNvPr>
            <p:cNvSpPr txBox="1"/>
            <p:nvPr/>
          </p:nvSpPr>
          <p:spPr>
            <a:xfrm>
              <a:off x="6758558" y="1485429"/>
              <a:ext cx="1103436" cy="183660"/>
            </a:xfrm>
            <a:prstGeom prst="rect">
              <a:avLst/>
            </a:prstGeom>
            <a:noFill/>
          </p:spPr>
          <p:txBody>
            <a:bodyPr wrap="square" lIns="0" tIns="0" rIns="0" bIns="0" rtlCol="0">
              <a:spAutoFit/>
            </a:bodyPr>
            <a:lstStyle/>
            <a:p>
              <a:pPr algn="ctr"/>
              <a:r>
                <a:rPr lang="en-US" sz="300" dirty="0"/>
                <a:t>HARJUMAA</a:t>
              </a:r>
            </a:p>
          </p:txBody>
        </p:sp>
        <p:sp>
          <p:nvSpPr>
            <p:cNvPr id="24" name="TextBox 23">
              <a:extLst>
                <a:ext uri="{FF2B5EF4-FFF2-40B4-BE49-F238E27FC236}">
                  <a16:creationId xmlns:a16="http://schemas.microsoft.com/office/drawing/2014/main" id="{AB6EDB4A-735E-C6F3-1BA2-80A98A039B5E}"/>
                </a:ext>
              </a:extLst>
            </p:cNvPr>
            <p:cNvSpPr txBox="1"/>
            <p:nvPr/>
          </p:nvSpPr>
          <p:spPr>
            <a:xfrm>
              <a:off x="6318951" y="2555255"/>
              <a:ext cx="1114940" cy="183660"/>
            </a:xfrm>
            <a:prstGeom prst="rect">
              <a:avLst/>
            </a:prstGeom>
            <a:noFill/>
          </p:spPr>
          <p:txBody>
            <a:bodyPr wrap="square" lIns="0" tIns="0" rIns="0" bIns="0" rtlCol="0">
              <a:spAutoFit/>
            </a:bodyPr>
            <a:lstStyle/>
            <a:p>
              <a:pPr algn="ctr"/>
              <a:r>
                <a:rPr lang="en-US" sz="300" dirty="0"/>
                <a:t>RAPLAMAA</a:t>
              </a:r>
            </a:p>
          </p:txBody>
        </p:sp>
        <p:sp>
          <p:nvSpPr>
            <p:cNvPr id="25" name="TextBox 24">
              <a:extLst>
                <a:ext uri="{FF2B5EF4-FFF2-40B4-BE49-F238E27FC236}">
                  <a16:creationId xmlns:a16="http://schemas.microsoft.com/office/drawing/2014/main" id="{7F29267C-92AE-DB0F-70E2-C3C354CEDD30}"/>
                </a:ext>
              </a:extLst>
            </p:cNvPr>
            <p:cNvSpPr txBox="1"/>
            <p:nvPr/>
          </p:nvSpPr>
          <p:spPr>
            <a:xfrm>
              <a:off x="7341273" y="3943675"/>
              <a:ext cx="1290676" cy="183660"/>
            </a:xfrm>
            <a:prstGeom prst="rect">
              <a:avLst/>
            </a:prstGeom>
            <a:noFill/>
          </p:spPr>
          <p:txBody>
            <a:bodyPr wrap="square" lIns="0" tIns="0" rIns="0" bIns="0" rtlCol="0">
              <a:spAutoFit/>
            </a:bodyPr>
            <a:lstStyle/>
            <a:p>
              <a:pPr algn="ctr"/>
              <a:r>
                <a:rPr lang="en-US" sz="300" dirty="0"/>
                <a:t>VILJANDIMAA</a:t>
              </a:r>
            </a:p>
          </p:txBody>
        </p:sp>
        <p:sp>
          <p:nvSpPr>
            <p:cNvPr id="26" name="TextBox 25">
              <a:extLst>
                <a:ext uri="{FF2B5EF4-FFF2-40B4-BE49-F238E27FC236}">
                  <a16:creationId xmlns:a16="http://schemas.microsoft.com/office/drawing/2014/main" id="{1D35054C-3E98-4791-B178-9650899FA082}"/>
                </a:ext>
              </a:extLst>
            </p:cNvPr>
            <p:cNvSpPr txBox="1"/>
            <p:nvPr/>
          </p:nvSpPr>
          <p:spPr>
            <a:xfrm>
              <a:off x="6124574" y="3676750"/>
              <a:ext cx="1168318" cy="183660"/>
            </a:xfrm>
            <a:prstGeom prst="rect">
              <a:avLst/>
            </a:prstGeom>
            <a:noFill/>
          </p:spPr>
          <p:txBody>
            <a:bodyPr wrap="square" lIns="0" tIns="0" rIns="0" bIns="0" rtlCol="0">
              <a:spAutoFit/>
            </a:bodyPr>
            <a:lstStyle/>
            <a:p>
              <a:pPr algn="ctr"/>
              <a:r>
                <a:rPr lang="en-US" sz="300" dirty="0">
                  <a:solidFill>
                    <a:schemeClr val="bg1"/>
                  </a:solidFill>
                </a:rPr>
                <a:t>PÄRNUMAA</a:t>
              </a:r>
            </a:p>
          </p:txBody>
        </p:sp>
        <p:sp>
          <p:nvSpPr>
            <p:cNvPr id="27" name="TextBox 26">
              <a:extLst>
                <a:ext uri="{FF2B5EF4-FFF2-40B4-BE49-F238E27FC236}">
                  <a16:creationId xmlns:a16="http://schemas.microsoft.com/office/drawing/2014/main" id="{C0DE1363-B40B-B4AC-DC71-597873D0E733}"/>
                </a:ext>
              </a:extLst>
            </p:cNvPr>
            <p:cNvSpPr txBox="1"/>
            <p:nvPr/>
          </p:nvSpPr>
          <p:spPr>
            <a:xfrm>
              <a:off x="3219648" y="3858942"/>
              <a:ext cx="1159208" cy="183660"/>
            </a:xfrm>
            <a:prstGeom prst="rect">
              <a:avLst/>
            </a:prstGeom>
            <a:noFill/>
          </p:spPr>
          <p:txBody>
            <a:bodyPr wrap="square" lIns="0" tIns="0" rIns="0" bIns="0" rtlCol="0">
              <a:spAutoFit/>
            </a:bodyPr>
            <a:lstStyle/>
            <a:p>
              <a:pPr algn="ctr"/>
              <a:r>
                <a:rPr lang="en-US" sz="300" dirty="0">
                  <a:solidFill>
                    <a:schemeClr val="bg1"/>
                  </a:solidFill>
                </a:rPr>
                <a:t>SAAREMAA</a:t>
              </a:r>
            </a:p>
          </p:txBody>
        </p:sp>
        <p:sp>
          <p:nvSpPr>
            <p:cNvPr id="28" name="TextBox 27">
              <a:extLst>
                <a:ext uri="{FF2B5EF4-FFF2-40B4-BE49-F238E27FC236}">
                  <a16:creationId xmlns:a16="http://schemas.microsoft.com/office/drawing/2014/main" id="{1E41214A-4F6D-DABF-4D36-87B454E57A3E}"/>
                </a:ext>
              </a:extLst>
            </p:cNvPr>
            <p:cNvSpPr txBox="1"/>
            <p:nvPr/>
          </p:nvSpPr>
          <p:spPr>
            <a:xfrm>
              <a:off x="3531618" y="2632198"/>
              <a:ext cx="927264" cy="183660"/>
            </a:xfrm>
            <a:prstGeom prst="rect">
              <a:avLst/>
            </a:prstGeom>
            <a:noFill/>
          </p:spPr>
          <p:txBody>
            <a:bodyPr wrap="square" lIns="0" tIns="0" rIns="0" bIns="0" rtlCol="0">
              <a:spAutoFit/>
            </a:bodyPr>
            <a:lstStyle/>
            <a:p>
              <a:pPr algn="ctr"/>
              <a:r>
                <a:rPr lang="en-US" sz="300" dirty="0">
                  <a:solidFill>
                    <a:schemeClr val="bg1"/>
                  </a:solidFill>
                </a:rPr>
                <a:t>HIIUMAA</a:t>
              </a:r>
            </a:p>
          </p:txBody>
        </p:sp>
        <p:sp>
          <p:nvSpPr>
            <p:cNvPr id="29" name="TextBox 28">
              <a:extLst>
                <a:ext uri="{FF2B5EF4-FFF2-40B4-BE49-F238E27FC236}">
                  <a16:creationId xmlns:a16="http://schemas.microsoft.com/office/drawing/2014/main" id="{FABF4F29-F132-6661-4076-247E673FE50B}"/>
                </a:ext>
              </a:extLst>
            </p:cNvPr>
            <p:cNvSpPr txBox="1"/>
            <p:nvPr/>
          </p:nvSpPr>
          <p:spPr>
            <a:xfrm>
              <a:off x="5063724" y="2629680"/>
              <a:ext cx="1168585" cy="183660"/>
            </a:xfrm>
            <a:prstGeom prst="rect">
              <a:avLst/>
            </a:prstGeom>
            <a:noFill/>
          </p:spPr>
          <p:txBody>
            <a:bodyPr wrap="square" lIns="0" tIns="0" rIns="0" bIns="0" rtlCol="0">
              <a:spAutoFit/>
            </a:bodyPr>
            <a:lstStyle/>
            <a:p>
              <a:pPr algn="ctr"/>
              <a:r>
                <a:rPr lang="en-US" sz="300" dirty="0">
                  <a:solidFill>
                    <a:schemeClr val="bg1"/>
                  </a:solidFill>
                </a:rPr>
                <a:t>LÄÄNEMAA</a:t>
              </a:r>
            </a:p>
          </p:txBody>
        </p:sp>
        <p:sp>
          <p:nvSpPr>
            <p:cNvPr id="30" name="TextBox 29">
              <a:extLst>
                <a:ext uri="{FF2B5EF4-FFF2-40B4-BE49-F238E27FC236}">
                  <a16:creationId xmlns:a16="http://schemas.microsoft.com/office/drawing/2014/main" id="{E678C030-A9B7-584D-D222-E82FAD57A94F}"/>
                </a:ext>
              </a:extLst>
            </p:cNvPr>
            <p:cNvSpPr txBox="1"/>
            <p:nvPr/>
          </p:nvSpPr>
          <p:spPr>
            <a:xfrm>
              <a:off x="7690810" y="2719242"/>
              <a:ext cx="1188037" cy="183660"/>
            </a:xfrm>
            <a:prstGeom prst="rect">
              <a:avLst/>
            </a:prstGeom>
            <a:noFill/>
          </p:spPr>
          <p:txBody>
            <a:bodyPr wrap="square" lIns="0" tIns="0" rIns="0" bIns="0" rtlCol="0">
              <a:spAutoFit/>
            </a:bodyPr>
            <a:lstStyle/>
            <a:p>
              <a:pPr algn="ctr"/>
              <a:r>
                <a:rPr lang="en-US" sz="300" dirty="0"/>
                <a:t>JÄRVAMAA</a:t>
              </a:r>
            </a:p>
          </p:txBody>
        </p:sp>
        <p:sp>
          <p:nvSpPr>
            <p:cNvPr id="31" name="TextBox 30">
              <a:extLst>
                <a:ext uri="{FF2B5EF4-FFF2-40B4-BE49-F238E27FC236}">
                  <a16:creationId xmlns:a16="http://schemas.microsoft.com/office/drawing/2014/main" id="{B44A546D-9262-E0CE-3E04-A5D320C8D969}"/>
                </a:ext>
              </a:extLst>
            </p:cNvPr>
            <p:cNvSpPr txBox="1"/>
            <p:nvPr/>
          </p:nvSpPr>
          <p:spPr>
            <a:xfrm>
              <a:off x="8825764" y="3056717"/>
              <a:ext cx="1227028" cy="183660"/>
            </a:xfrm>
            <a:prstGeom prst="rect">
              <a:avLst/>
            </a:prstGeom>
            <a:noFill/>
          </p:spPr>
          <p:txBody>
            <a:bodyPr wrap="square" lIns="0" tIns="0" rIns="0" bIns="0" rtlCol="0">
              <a:spAutoFit/>
            </a:bodyPr>
            <a:lstStyle/>
            <a:p>
              <a:pPr algn="ctr"/>
              <a:r>
                <a:rPr lang="en-US" sz="300" dirty="0"/>
                <a:t>JÕGEVAMAA</a:t>
              </a:r>
            </a:p>
          </p:txBody>
        </p:sp>
        <p:sp>
          <p:nvSpPr>
            <p:cNvPr id="32" name="TextBox 31">
              <a:extLst>
                <a:ext uri="{FF2B5EF4-FFF2-40B4-BE49-F238E27FC236}">
                  <a16:creationId xmlns:a16="http://schemas.microsoft.com/office/drawing/2014/main" id="{CA6B595F-A871-7692-2F75-E25A5C96B658}"/>
                </a:ext>
              </a:extLst>
            </p:cNvPr>
            <p:cNvSpPr txBox="1"/>
            <p:nvPr/>
          </p:nvSpPr>
          <p:spPr>
            <a:xfrm>
              <a:off x="9223755" y="3976567"/>
              <a:ext cx="1156914" cy="183660"/>
            </a:xfrm>
            <a:prstGeom prst="rect">
              <a:avLst/>
            </a:prstGeom>
            <a:noFill/>
          </p:spPr>
          <p:txBody>
            <a:bodyPr wrap="square" lIns="0" tIns="0" rIns="0" bIns="0" rtlCol="0">
              <a:spAutoFit/>
            </a:bodyPr>
            <a:lstStyle/>
            <a:p>
              <a:pPr algn="ctr"/>
              <a:r>
                <a:rPr lang="en-US" sz="300" dirty="0"/>
                <a:t>TARTUMAA</a:t>
              </a:r>
            </a:p>
          </p:txBody>
        </p:sp>
        <p:sp>
          <p:nvSpPr>
            <p:cNvPr id="33" name="TextBox 32">
              <a:extLst>
                <a:ext uri="{FF2B5EF4-FFF2-40B4-BE49-F238E27FC236}">
                  <a16:creationId xmlns:a16="http://schemas.microsoft.com/office/drawing/2014/main" id="{75416172-9281-BE6A-4600-C1AC37C251B7}"/>
                </a:ext>
              </a:extLst>
            </p:cNvPr>
            <p:cNvSpPr txBox="1"/>
            <p:nvPr/>
          </p:nvSpPr>
          <p:spPr>
            <a:xfrm>
              <a:off x="9659939" y="4784724"/>
              <a:ext cx="1200548" cy="183660"/>
            </a:xfrm>
            <a:prstGeom prst="rect">
              <a:avLst/>
            </a:prstGeom>
            <a:noFill/>
          </p:spPr>
          <p:txBody>
            <a:bodyPr wrap="square" lIns="0" tIns="0" rIns="0" bIns="0" rtlCol="0">
              <a:spAutoFit/>
            </a:bodyPr>
            <a:lstStyle/>
            <a:p>
              <a:pPr algn="ctr"/>
              <a:r>
                <a:rPr lang="en-US" sz="300" dirty="0"/>
                <a:t>PÕLVAMAA</a:t>
              </a:r>
            </a:p>
          </p:txBody>
        </p:sp>
        <p:sp>
          <p:nvSpPr>
            <p:cNvPr id="34" name="TextBox 33">
              <a:extLst>
                <a:ext uri="{FF2B5EF4-FFF2-40B4-BE49-F238E27FC236}">
                  <a16:creationId xmlns:a16="http://schemas.microsoft.com/office/drawing/2014/main" id="{FF7DB634-7F6C-8ED4-BF0C-317354AF3260}"/>
                </a:ext>
              </a:extLst>
            </p:cNvPr>
            <p:cNvSpPr txBox="1"/>
            <p:nvPr/>
          </p:nvSpPr>
          <p:spPr>
            <a:xfrm>
              <a:off x="9673664" y="5494431"/>
              <a:ext cx="1023478" cy="183660"/>
            </a:xfrm>
            <a:prstGeom prst="rect">
              <a:avLst/>
            </a:prstGeom>
            <a:noFill/>
          </p:spPr>
          <p:txBody>
            <a:bodyPr wrap="square" lIns="0" tIns="0" rIns="0" bIns="0" rtlCol="0">
              <a:spAutoFit/>
            </a:bodyPr>
            <a:lstStyle/>
            <a:p>
              <a:pPr algn="ctr"/>
              <a:r>
                <a:rPr lang="en-US" sz="300" dirty="0"/>
                <a:t>VÕRUMAA</a:t>
              </a:r>
            </a:p>
          </p:txBody>
        </p:sp>
        <p:sp>
          <p:nvSpPr>
            <p:cNvPr id="35" name="TextBox 34">
              <a:extLst>
                <a:ext uri="{FF2B5EF4-FFF2-40B4-BE49-F238E27FC236}">
                  <a16:creationId xmlns:a16="http://schemas.microsoft.com/office/drawing/2014/main" id="{028EC28B-4C0D-83D3-B657-298ADFBC8D2E}"/>
                </a:ext>
              </a:extLst>
            </p:cNvPr>
            <p:cNvSpPr txBox="1"/>
            <p:nvPr/>
          </p:nvSpPr>
          <p:spPr>
            <a:xfrm>
              <a:off x="8338706" y="4989424"/>
              <a:ext cx="1122031" cy="183660"/>
            </a:xfrm>
            <a:prstGeom prst="rect">
              <a:avLst/>
            </a:prstGeom>
            <a:noFill/>
          </p:spPr>
          <p:txBody>
            <a:bodyPr wrap="square" lIns="0" tIns="0" rIns="0" bIns="0" rtlCol="0">
              <a:spAutoFit/>
            </a:bodyPr>
            <a:lstStyle/>
            <a:p>
              <a:pPr algn="ctr"/>
              <a:r>
                <a:rPr lang="en-US" sz="300" dirty="0"/>
                <a:t>VALGAMAA</a:t>
              </a:r>
            </a:p>
          </p:txBody>
        </p:sp>
      </p:grpSp>
      <p:grpSp>
        <p:nvGrpSpPr>
          <p:cNvPr id="37" name="Rühm 3">
            <a:extLst>
              <a:ext uri="{FF2B5EF4-FFF2-40B4-BE49-F238E27FC236}">
                <a16:creationId xmlns:a16="http://schemas.microsoft.com/office/drawing/2014/main" id="{63FF2932-1117-43A5-1EAD-2C3352F270BE}"/>
              </a:ext>
            </a:extLst>
          </p:cNvPr>
          <p:cNvGrpSpPr/>
          <p:nvPr/>
        </p:nvGrpSpPr>
        <p:grpSpPr>
          <a:xfrm>
            <a:off x="7013338" y="592777"/>
            <a:ext cx="2010254" cy="1211682"/>
            <a:chOff x="2636838" y="658813"/>
            <a:chExt cx="9301166" cy="5664203"/>
          </a:xfrm>
        </p:grpSpPr>
        <p:sp>
          <p:nvSpPr>
            <p:cNvPr id="38" name="Freeform 5">
              <a:extLst>
                <a:ext uri="{FF2B5EF4-FFF2-40B4-BE49-F238E27FC236}">
                  <a16:creationId xmlns:a16="http://schemas.microsoft.com/office/drawing/2014/main" id="{155D5E8D-0154-A743-2EA2-07645EB8F140}"/>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0" name="Freeform 6">
              <a:extLst>
                <a:ext uri="{FF2B5EF4-FFF2-40B4-BE49-F238E27FC236}">
                  <a16:creationId xmlns:a16="http://schemas.microsoft.com/office/drawing/2014/main" id="{609D0A68-1A22-5DB3-152B-21D011DB64ED}"/>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1" name="Freeform 7">
              <a:extLst>
                <a:ext uri="{FF2B5EF4-FFF2-40B4-BE49-F238E27FC236}">
                  <a16:creationId xmlns:a16="http://schemas.microsoft.com/office/drawing/2014/main" id="{5F8E2206-0419-51B9-CFA5-F097B23006B5}"/>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2" name="Freeform 8">
              <a:extLst>
                <a:ext uri="{FF2B5EF4-FFF2-40B4-BE49-F238E27FC236}">
                  <a16:creationId xmlns:a16="http://schemas.microsoft.com/office/drawing/2014/main" id="{74BE6A02-8F88-DDA4-085C-B78F9741B75D}"/>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dirty="0"/>
            </a:p>
          </p:txBody>
        </p:sp>
        <p:sp>
          <p:nvSpPr>
            <p:cNvPr id="43" name="Freeform 9">
              <a:extLst>
                <a:ext uri="{FF2B5EF4-FFF2-40B4-BE49-F238E27FC236}">
                  <a16:creationId xmlns:a16="http://schemas.microsoft.com/office/drawing/2014/main" id="{3061516B-F23C-0A6E-7D75-D8F32D8F61CB}"/>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4" name="Freeform 10">
              <a:extLst>
                <a:ext uri="{FF2B5EF4-FFF2-40B4-BE49-F238E27FC236}">
                  <a16:creationId xmlns:a16="http://schemas.microsoft.com/office/drawing/2014/main" id="{85891FD6-DFE5-107E-9038-D9E8BBE5312F}"/>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5" name="Freeform 11">
              <a:extLst>
                <a:ext uri="{FF2B5EF4-FFF2-40B4-BE49-F238E27FC236}">
                  <a16:creationId xmlns:a16="http://schemas.microsoft.com/office/drawing/2014/main" id="{00EE6F45-1858-FF1F-697A-2067C242D974}"/>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6" name="Freeform 12">
              <a:extLst>
                <a:ext uri="{FF2B5EF4-FFF2-40B4-BE49-F238E27FC236}">
                  <a16:creationId xmlns:a16="http://schemas.microsoft.com/office/drawing/2014/main" id="{F50F8BB8-50BB-730A-F9A6-D7C8ADD293E3}"/>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dirty="0"/>
            </a:p>
          </p:txBody>
        </p:sp>
        <p:sp>
          <p:nvSpPr>
            <p:cNvPr id="47" name="Freeform 13">
              <a:extLst>
                <a:ext uri="{FF2B5EF4-FFF2-40B4-BE49-F238E27FC236}">
                  <a16:creationId xmlns:a16="http://schemas.microsoft.com/office/drawing/2014/main" id="{2B9E917C-95CE-1C95-DF91-72A610A9D34E}"/>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8" name="Freeform 14">
              <a:extLst>
                <a:ext uri="{FF2B5EF4-FFF2-40B4-BE49-F238E27FC236}">
                  <a16:creationId xmlns:a16="http://schemas.microsoft.com/office/drawing/2014/main" id="{D58D946A-D1E8-C8CD-94BC-ADB481E97BDE}"/>
                </a:ext>
              </a:extLst>
            </p:cNvPr>
            <p:cNvSpPr>
              <a:spLocks noEditPoints="1"/>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49" name="Freeform 15">
              <a:extLst>
                <a:ext uri="{FF2B5EF4-FFF2-40B4-BE49-F238E27FC236}">
                  <a16:creationId xmlns:a16="http://schemas.microsoft.com/office/drawing/2014/main" id="{DE34582F-F530-F540-AE18-407269FCB913}"/>
                </a:ext>
              </a:extLst>
            </p:cNvPr>
            <p:cNvSpPr>
              <a:spLocks noEditPoints="1"/>
            </p:cNvSpPr>
            <p:nvPr/>
          </p:nvSpPr>
          <p:spPr bwMode="auto">
            <a:xfrm>
              <a:off x="5133976" y="3021013"/>
              <a:ext cx="2643187" cy="2376490"/>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dirty="0"/>
            </a:p>
          </p:txBody>
        </p:sp>
        <p:sp>
          <p:nvSpPr>
            <p:cNvPr id="50" name="Freeform 16">
              <a:extLst>
                <a:ext uri="{FF2B5EF4-FFF2-40B4-BE49-F238E27FC236}">
                  <a16:creationId xmlns:a16="http://schemas.microsoft.com/office/drawing/2014/main" id="{127B339E-33C7-3576-230D-1C36E9E1DDE1}"/>
                </a:ext>
              </a:extLst>
            </p:cNvPr>
            <p:cNvSpPr>
              <a:spLocks noEditPoints="1"/>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51" name="Freeform 17">
              <a:extLst>
                <a:ext uri="{FF2B5EF4-FFF2-40B4-BE49-F238E27FC236}">
                  <a16:creationId xmlns:a16="http://schemas.microsoft.com/office/drawing/2014/main" id="{D891E7FD-76CC-43A1-F159-2F52E0CCC997}"/>
                </a:ext>
              </a:extLst>
            </p:cNvPr>
            <p:cNvSpPr>
              <a:spLocks noEditPoints="1"/>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52" name="Freeform 18">
              <a:extLst>
                <a:ext uri="{FF2B5EF4-FFF2-40B4-BE49-F238E27FC236}">
                  <a16:creationId xmlns:a16="http://schemas.microsoft.com/office/drawing/2014/main" id="{0DCA9CE2-7EC7-B070-6B07-17C43320DCA2}"/>
                </a:ext>
              </a:extLst>
            </p:cNvPr>
            <p:cNvSpPr>
              <a:spLocks noEditPoints="1"/>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53" name="Freeform 19">
              <a:extLst>
                <a:ext uri="{FF2B5EF4-FFF2-40B4-BE49-F238E27FC236}">
                  <a16:creationId xmlns:a16="http://schemas.microsoft.com/office/drawing/2014/main" id="{A147C45D-78B8-B8B5-0126-74D41887383A}"/>
                </a:ext>
              </a:extLst>
            </p:cNvPr>
            <p:cNvSpPr>
              <a:spLocks noEditPoints="1"/>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400"/>
            </a:p>
          </p:txBody>
        </p:sp>
        <p:sp>
          <p:nvSpPr>
            <p:cNvPr id="54" name="TextBox 53">
              <a:extLst>
                <a:ext uri="{FF2B5EF4-FFF2-40B4-BE49-F238E27FC236}">
                  <a16:creationId xmlns:a16="http://schemas.microsoft.com/office/drawing/2014/main" id="{7A503378-73D4-8575-C386-4DD379901529}"/>
                </a:ext>
              </a:extLst>
            </p:cNvPr>
            <p:cNvSpPr txBox="1"/>
            <p:nvPr/>
          </p:nvSpPr>
          <p:spPr>
            <a:xfrm>
              <a:off x="10314892" y="1702520"/>
              <a:ext cx="927265" cy="575502"/>
            </a:xfrm>
            <a:prstGeom prst="rect">
              <a:avLst/>
            </a:prstGeom>
            <a:noFill/>
          </p:spPr>
          <p:txBody>
            <a:bodyPr wrap="square" lIns="0" tIns="0" rIns="0" bIns="0" rtlCol="0">
              <a:spAutoFit/>
            </a:bodyPr>
            <a:lstStyle/>
            <a:p>
              <a:pPr algn="ctr"/>
              <a:r>
                <a:rPr lang="en-US" sz="400" dirty="0">
                  <a:solidFill>
                    <a:schemeClr val="bg1"/>
                  </a:solidFill>
                </a:rPr>
                <a:t>IDA-VIRUMAA</a:t>
              </a:r>
            </a:p>
          </p:txBody>
        </p:sp>
        <p:sp>
          <p:nvSpPr>
            <p:cNvPr id="55" name="TextBox 54">
              <a:extLst>
                <a:ext uri="{FF2B5EF4-FFF2-40B4-BE49-F238E27FC236}">
                  <a16:creationId xmlns:a16="http://schemas.microsoft.com/office/drawing/2014/main" id="{FBF30AB9-536D-9D39-C5FE-0376A8457557}"/>
                </a:ext>
              </a:extLst>
            </p:cNvPr>
            <p:cNvSpPr txBox="1"/>
            <p:nvPr/>
          </p:nvSpPr>
          <p:spPr>
            <a:xfrm>
              <a:off x="8866435" y="1694727"/>
              <a:ext cx="927269" cy="575502"/>
            </a:xfrm>
            <a:prstGeom prst="rect">
              <a:avLst/>
            </a:prstGeom>
            <a:noFill/>
          </p:spPr>
          <p:txBody>
            <a:bodyPr wrap="square" lIns="0" tIns="0" rIns="0" bIns="0" rtlCol="0">
              <a:spAutoFit/>
            </a:bodyPr>
            <a:lstStyle/>
            <a:p>
              <a:pPr algn="ctr"/>
              <a:r>
                <a:rPr lang="en-US" sz="400" dirty="0">
                  <a:solidFill>
                    <a:schemeClr val="bg1"/>
                  </a:solidFill>
                </a:rPr>
                <a:t>LÄÄNE-VIRUMAA</a:t>
              </a:r>
            </a:p>
          </p:txBody>
        </p:sp>
        <p:sp>
          <p:nvSpPr>
            <p:cNvPr id="56" name="TextBox 55">
              <a:extLst>
                <a:ext uri="{FF2B5EF4-FFF2-40B4-BE49-F238E27FC236}">
                  <a16:creationId xmlns:a16="http://schemas.microsoft.com/office/drawing/2014/main" id="{15972FD4-DA6E-FE68-D182-B727833A887E}"/>
                </a:ext>
              </a:extLst>
            </p:cNvPr>
            <p:cNvSpPr txBox="1"/>
            <p:nvPr/>
          </p:nvSpPr>
          <p:spPr>
            <a:xfrm>
              <a:off x="6758557" y="1485429"/>
              <a:ext cx="1103437" cy="287749"/>
            </a:xfrm>
            <a:prstGeom prst="rect">
              <a:avLst/>
            </a:prstGeom>
            <a:noFill/>
          </p:spPr>
          <p:txBody>
            <a:bodyPr wrap="square" lIns="0" tIns="0" rIns="0" bIns="0" rtlCol="0">
              <a:spAutoFit/>
            </a:bodyPr>
            <a:lstStyle/>
            <a:p>
              <a:pPr algn="ctr"/>
              <a:r>
                <a:rPr lang="en-US" sz="400" dirty="0"/>
                <a:t>HARJUMAA</a:t>
              </a:r>
            </a:p>
          </p:txBody>
        </p:sp>
        <p:sp>
          <p:nvSpPr>
            <p:cNvPr id="57" name="TextBox 56">
              <a:extLst>
                <a:ext uri="{FF2B5EF4-FFF2-40B4-BE49-F238E27FC236}">
                  <a16:creationId xmlns:a16="http://schemas.microsoft.com/office/drawing/2014/main" id="{1D5E31EC-5419-F0CF-8E58-E2225AB0DB04}"/>
                </a:ext>
              </a:extLst>
            </p:cNvPr>
            <p:cNvSpPr txBox="1"/>
            <p:nvPr/>
          </p:nvSpPr>
          <p:spPr>
            <a:xfrm>
              <a:off x="6318954" y="2555258"/>
              <a:ext cx="1114939" cy="287749"/>
            </a:xfrm>
            <a:prstGeom prst="rect">
              <a:avLst/>
            </a:prstGeom>
            <a:noFill/>
          </p:spPr>
          <p:txBody>
            <a:bodyPr wrap="square" lIns="0" tIns="0" rIns="0" bIns="0" rtlCol="0">
              <a:spAutoFit/>
            </a:bodyPr>
            <a:lstStyle/>
            <a:p>
              <a:pPr algn="ctr"/>
              <a:r>
                <a:rPr lang="en-US" sz="400" dirty="0"/>
                <a:t>RAPLAMAA</a:t>
              </a:r>
            </a:p>
          </p:txBody>
        </p:sp>
        <p:sp>
          <p:nvSpPr>
            <p:cNvPr id="58" name="TextBox 57">
              <a:extLst>
                <a:ext uri="{FF2B5EF4-FFF2-40B4-BE49-F238E27FC236}">
                  <a16:creationId xmlns:a16="http://schemas.microsoft.com/office/drawing/2014/main" id="{E6EB2883-9954-A090-9BE7-C17DEDD6517E}"/>
                </a:ext>
              </a:extLst>
            </p:cNvPr>
            <p:cNvSpPr txBox="1"/>
            <p:nvPr/>
          </p:nvSpPr>
          <p:spPr>
            <a:xfrm>
              <a:off x="7341273" y="3943674"/>
              <a:ext cx="1290677" cy="575502"/>
            </a:xfrm>
            <a:prstGeom prst="rect">
              <a:avLst/>
            </a:prstGeom>
            <a:noFill/>
          </p:spPr>
          <p:txBody>
            <a:bodyPr wrap="square" lIns="0" tIns="0" rIns="0" bIns="0" rtlCol="0">
              <a:spAutoFit/>
            </a:bodyPr>
            <a:lstStyle/>
            <a:p>
              <a:pPr algn="ctr"/>
              <a:r>
                <a:rPr lang="en-US" sz="400" dirty="0"/>
                <a:t>VILJANDIMAA</a:t>
              </a:r>
            </a:p>
          </p:txBody>
        </p:sp>
        <p:sp>
          <p:nvSpPr>
            <p:cNvPr id="59" name="TextBox 58">
              <a:extLst>
                <a:ext uri="{FF2B5EF4-FFF2-40B4-BE49-F238E27FC236}">
                  <a16:creationId xmlns:a16="http://schemas.microsoft.com/office/drawing/2014/main" id="{D8FD210B-D65C-A53D-E918-5686901E4082}"/>
                </a:ext>
              </a:extLst>
            </p:cNvPr>
            <p:cNvSpPr txBox="1"/>
            <p:nvPr/>
          </p:nvSpPr>
          <p:spPr>
            <a:xfrm>
              <a:off x="6124575" y="3676751"/>
              <a:ext cx="1168315" cy="287749"/>
            </a:xfrm>
            <a:prstGeom prst="rect">
              <a:avLst/>
            </a:prstGeom>
            <a:noFill/>
          </p:spPr>
          <p:txBody>
            <a:bodyPr wrap="square" lIns="0" tIns="0" rIns="0" bIns="0" rtlCol="0">
              <a:spAutoFit/>
            </a:bodyPr>
            <a:lstStyle/>
            <a:p>
              <a:pPr algn="ctr"/>
              <a:r>
                <a:rPr lang="en-US" sz="400" dirty="0">
                  <a:solidFill>
                    <a:schemeClr val="bg1"/>
                  </a:solidFill>
                </a:rPr>
                <a:t>PÄRNUMAA</a:t>
              </a:r>
            </a:p>
          </p:txBody>
        </p:sp>
        <p:sp>
          <p:nvSpPr>
            <p:cNvPr id="60" name="TextBox 59">
              <a:extLst>
                <a:ext uri="{FF2B5EF4-FFF2-40B4-BE49-F238E27FC236}">
                  <a16:creationId xmlns:a16="http://schemas.microsoft.com/office/drawing/2014/main" id="{50ABC3BD-16B1-B1D6-2BDF-9977A797BA37}"/>
                </a:ext>
              </a:extLst>
            </p:cNvPr>
            <p:cNvSpPr txBox="1"/>
            <p:nvPr/>
          </p:nvSpPr>
          <p:spPr>
            <a:xfrm>
              <a:off x="3219647" y="3858941"/>
              <a:ext cx="1159209" cy="287749"/>
            </a:xfrm>
            <a:prstGeom prst="rect">
              <a:avLst/>
            </a:prstGeom>
            <a:noFill/>
          </p:spPr>
          <p:txBody>
            <a:bodyPr wrap="square" lIns="0" tIns="0" rIns="0" bIns="0" rtlCol="0">
              <a:spAutoFit/>
            </a:bodyPr>
            <a:lstStyle/>
            <a:p>
              <a:pPr algn="ctr"/>
              <a:r>
                <a:rPr lang="en-US" sz="400" dirty="0">
                  <a:solidFill>
                    <a:schemeClr val="bg1"/>
                  </a:solidFill>
                </a:rPr>
                <a:t>SAAREMAA</a:t>
              </a:r>
            </a:p>
          </p:txBody>
        </p:sp>
        <p:sp>
          <p:nvSpPr>
            <p:cNvPr id="61" name="TextBox 60">
              <a:extLst>
                <a:ext uri="{FF2B5EF4-FFF2-40B4-BE49-F238E27FC236}">
                  <a16:creationId xmlns:a16="http://schemas.microsoft.com/office/drawing/2014/main" id="{F96846C7-808B-C1E6-B241-2F5D5544EDFB}"/>
                </a:ext>
              </a:extLst>
            </p:cNvPr>
            <p:cNvSpPr txBox="1"/>
            <p:nvPr/>
          </p:nvSpPr>
          <p:spPr>
            <a:xfrm>
              <a:off x="3531617" y="2632198"/>
              <a:ext cx="927265" cy="287749"/>
            </a:xfrm>
            <a:prstGeom prst="rect">
              <a:avLst/>
            </a:prstGeom>
            <a:noFill/>
          </p:spPr>
          <p:txBody>
            <a:bodyPr wrap="square" lIns="0" tIns="0" rIns="0" bIns="0" rtlCol="0">
              <a:spAutoFit/>
            </a:bodyPr>
            <a:lstStyle/>
            <a:p>
              <a:pPr algn="ctr"/>
              <a:r>
                <a:rPr lang="en-US" sz="400" dirty="0">
                  <a:solidFill>
                    <a:schemeClr val="bg1"/>
                  </a:solidFill>
                </a:rPr>
                <a:t>HIIUMAA</a:t>
              </a:r>
            </a:p>
          </p:txBody>
        </p:sp>
        <p:sp>
          <p:nvSpPr>
            <p:cNvPr id="62" name="TextBox 61">
              <a:extLst>
                <a:ext uri="{FF2B5EF4-FFF2-40B4-BE49-F238E27FC236}">
                  <a16:creationId xmlns:a16="http://schemas.microsoft.com/office/drawing/2014/main" id="{69CDB6CC-6A9A-46EC-CCE5-1F5E7F514868}"/>
                </a:ext>
              </a:extLst>
            </p:cNvPr>
            <p:cNvSpPr txBox="1"/>
            <p:nvPr/>
          </p:nvSpPr>
          <p:spPr>
            <a:xfrm>
              <a:off x="5063724" y="2629678"/>
              <a:ext cx="1168588" cy="287749"/>
            </a:xfrm>
            <a:prstGeom prst="rect">
              <a:avLst/>
            </a:prstGeom>
            <a:noFill/>
          </p:spPr>
          <p:txBody>
            <a:bodyPr wrap="square" lIns="0" tIns="0" rIns="0" bIns="0" rtlCol="0">
              <a:spAutoFit/>
            </a:bodyPr>
            <a:lstStyle/>
            <a:p>
              <a:pPr algn="ctr"/>
              <a:r>
                <a:rPr lang="en-US" sz="400" dirty="0">
                  <a:solidFill>
                    <a:schemeClr val="bg1"/>
                  </a:solidFill>
                </a:rPr>
                <a:t>LÄÄNEMAA</a:t>
              </a:r>
            </a:p>
          </p:txBody>
        </p:sp>
        <p:sp>
          <p:nvSpPr>
            <p:cNvPr id="63" name="TextBox 62">
              <a:extLst>
                <a:ext uri="{FF2B5EF4-FFF2-40B4-BE49-F238E27FC236}">
                  <a16:creationId xmlns:a16="http://schemas.microsoft.com/office/drawing/2014/main" id="{F32DDB8B-6D12-2763-BE21-68D90C3D22DE}"/>
                </a:ext>
              </a:extLst>
            </p:cNvPr>
            <p:cNvSpPr txBox="1"/>
            <p:nvPr/>
          </p:nvSpPr>
          <p:spPr>
            <a:xfrm>
              <a:off x="7690809" y="2719245"/>
              <a:ext cx="1188039" cy="287749"/>
            </a:xfrm>
            <a:prstGeom prst="rect">
              <a:avLst/>
            </a:prstGeom>
            <a:noFill/>
          </p:spPr>
          <p:txBody>
            <a:bodyPr wrap="square" lIns="0" tIns="0" rIns="0" bIns="0" rtlCol="0">
              <a:spAutoFit/>
            </a:bodyPr>
            <a:lstStyle/>
            <a:p>
              <a:pPr algn="ctr"/>
              <a:r>
                <a:rPr lang="en-US" sz="400" dirty="0"/>
                <a:t>JÄRVAMAA</a:t>
              </a:r>
            </a:p>
          </p:txBody>
        </p:sp>
        <p:sp>
          <p:nvSpPr>
            <p:cNvPr id="64" name="TextBox 63">
              <a:extLst>
                <a:ext uri="{FF2B5EF4-FFF2-40B4-BE49-F238E27FC236}">
                  <a16:creationId xmlns:a16="http://schemas.microsoft.com/office/drawing/2014/main" id="{2676D066-778F-6EE7-F80D-CCAB37667C5E}"/>
                </a:ext>
              </a:extLst>
            </p:cNvPr>
            <p:cNvSpPr txBox="1"/>
            <p:nvPr/>
          </p:nvSpPr>
          <p:spPr>
            <a:xfrm>
              <a:off x="8825764" y="3056718"/>
              <a:ext cx="1227025" cy="287749"/>
            </a:xfrm>
            <a:prstGeom prst="rect">
              <a:avLst/>
            </a:prstGeom>
            <a:noFill/>
          </p:spPr>
          <p:txBody>
            <a:bodyPr wrap="square" lIns="0" tIns="0" rIns="0" bIns="0" rtlCol="0">
              <a:spAutoFit/>
            </a:bodyPr>
            <a:lstStyle/>
            <a:p>
              <a:pPr algn="ctr"/>
              <a:r>
                <a:rPr lang="en-US" sz="400" dirty="0"/>
                <a:t>JÕGEVAMAA</a:t>
              </a:r>
            </a:p>
          </p:txBody>
        </p:sp>
        <p:sp>
          <p:nvSpPr>
            <p:cNvPr id="65" name="TextBox 64">
              <a:extLst>
                <a:ext uri="{FF2B5EF4-FFF2-40B4-BE49-F238E27FC236}">
                  <a16:creationId xmlns:a16="http://schemas.microsoft.com/office/drawing/2014/main" id="{C491AF1D-B6E1-B3C6-0A53-2208CDAF2CAA}"/>
                </a:ext>
              </a:extLst>
            </p:cNvPr>
            <p:cNvSpPr txBox="1"/>
            <p:nvPr/>
          </p:nvSpPr>
          <p:spPr>
            <a:xfrm>
              <a:off x="9223753" y="3976565"/>
              <a:ext cx="1156914" cy="287749"/>
            </a:xfrm>
            <a:prstGeom prst="rect">
              <a:avLst/>
            </a:prstGeom>
            <a:noFill/>
          </p:spPr>
          <p:txBody>
            <a:bodyPr wrap="square" lIns="0" tIns="0" rIns="0" bIns="0" rtlCol="0">
              <a:spAutoFit/>
            </a:bodyPr>
            <a:lstStyle/>
            <a:p>
              <a:pPr algn="ctr"/>
              <a:r>
                <a:rPr lang="en-US" sz="400" dirty="0"/>
                <a:t>TARTUMAA</a:t>
              </a:r>
            </a:p>
          </p:txBody>
        </p:sp>
        <p:sp>
          <p:nvSpPr>
            <p:cNvPr id="66" name="TextBox 65">
              <a:extLst>
                <a:ext uri="{FF2B5EF4-FFF2-40B4-BE49-F238E27FC236}">
                  <a16:creationId xmlns:a16="http://schemas.microsoft.com/office/drawing/2014/main" id="{61E2B077-5EE8-633F-4EF1-2940451DA62B}"/>
                </a:ext>
              </a:extLst>
            </p:cNvPr>
            <p:cNvSpPr txBox="1"/>
            <p:nvPr/>
          </p:nvSpPr>
          <p:spPr>
            <a:xfrm>
              <a:off x="9659941" y="4784725"/>
              <a:ext cx="1200546" cy="287749"/>
            </a:xfrm>
            <a:prstGeom prst="rect">
              <a:avLst/>
            </a:prstGeom>
            <a:noFill/>
          </p:spPr>
          <p:txBody>
            <a:bodyPr wrap="square" lIns="0" tIns="0" rIns="0" bIns="0" rtlCol="0">
              <a:spAutoFit/>
            </a:bodyPr>
            <a:lstStyle/>
            <a:p>
              <a:pPr algn="ctr"/>
              <a:r>
                <a:rPr lang="en-US" sz="400" dirty="0"/>
                <a:t>PÕLVAMAA</a:t>
              </a:r>
            </a:p>
          </p:txBody>
        </p:sp>
        <p:sp>
          <p:nvSpPr>
            <p:cNvPr id="67" name="TextBox 66">
              <a:extLst>
                <a:ext uri="{FF2B5EF4-FFF2-40B4-BE49-F238E27FC236}">
                  <a16:creationId xmlns:a16="http://schemas.microsoft.com/office/drawing/2014/main" id="{72237C9A-3B35-B4BD-84DE-3D1261F749FF}"/>
                </a:ext>
              </a:extLst>
            </p:cNvPr>
            <p:cNvSpPr txBox="1"/>
            <p:nvPr/>
          </p:nvSpPr>
          <p:spPr>
            <a:xfrm>
              <a:off x="9673664" y="5494432"/>
              <a:ext cx="1023480" cy="287749"/>
            </a:xfrm>
            <a:prstGeom prst="rect">
              <a:avLst/>
            </a:prstGeom>
            <a:noFill/>
          </p:spPr>
          <p:txBody>
            <a:bodyPr wrap="square" lIns="0" tIns="0" rIns="0" bIns="0" rtlCol="0">
              <a:spAutoFit/>
            </a:bodyPr>
            <a:lstStyle/>
            <a:p>
              <a:pPr algn="ctr"/>
              <a:r>
                <a:rPr lang="en-US" sz="400" dirty="0"/>
                <a:t>VÕRUMAA</a:t>
              </a:r>
            </a:p>
          </p:txBody>
        </p:sp>
        <p:sp>
          <p:nvSpPr>
            <p:cNvPr id="68" name="TextBox 67">
              <a:extLst>
                <a:ext uri="{FF2B5EF4-FFF2-40B4-BE49-F238E27FC236}">
                  <a16:creationId xmlns:a16="http://schemas.microsoft.com/office/drawing/2014/main" id="{80751C97-6454-1374-C38B-B46CD369D6F5}"/>
                </a:ext>
              </a:extLst>
            </p:cNvPr>
            <p:cNvSpPr txBox="1"/>
            <p:nvPr/>
          </p:nvSpPr>
          <p:spPr>
            <a:xfrm>
              <a:off x="8338704" y="4989424"/>
              <a:ext cx="1122032" cy="287749"/>
            </a:xfrm>
            <a:prstGeom prst="rect">
              <a:avLst/>
            </a:prstGeom>
            <a:noFill/>
          </p:spPr>
          <p:txBody>
            <a:bodyPr wrap="square" lIns="0" tIns="0" rIns="0" bIns="0" rtlCol="0">
              <a:spAutoFit/>
            </a:bodyPr>
            <a:lstStyle/>
            <a:p>
              <a:pPr algn="ctr"/>
              <a:r>
                <a:rPr lang="en-US" sz="400" dirty="0"/>
                <a:t>VALGAMAA</a:t>
              </a:r>
            </a:p>
          </p:txBody>
        </p:sp>
      </p:grpSp>
      <p:grpSp>
        <p:nvGrpSpPr>
          <p:cNvPr id="69" name="Rühm 3">
            <a:extLst>
              <a:ext uri="{FF2B5EF4-FFF2-40B4-BE49-F238E27FC236}">
                <a16:creationId xmlns:a16="http://schemas.microsoft.com/office/drawing/2014/main" id="{3841BF5A-0004-0C7F-54F1-E719B345145D}"/>
              </a:ext>
            </a:extLst>
          </p:cNvPr>
          <p:cNvGrpSpPr/>
          <p:nvPr/>
        </p:nvGrpSpPr>
        <p:grpSpPr>
          <a:xfrm>
            <a:off x="9501980" y="595196"/>
            <a:ext cx="1931515" cy="1322526"/>
            <a:chOff x="2636838" y="658813"/>
            <a:chExt cx="9301166" cy="5664203"/>
          </a:xfrm>
        </p:grpSpPr>
        <p:sp>
          <p:nvSpPr>
            <p:cNvPr id="70" name="Freeform 5">
              <a:extLst>
                <a:ext uri="{FF2B5EF4-FFF2-40B4-BE49-F238E27FC236}">
                  <a16:creationId xmlns:a16="http://schemas.microsoft.com/office/drawing/2014/main" id="{3882542C-E8C8-ECD7-B26A-9372DB392490}"/>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1" name="Freeform 6">
              <a:extLst>
                <a:ext uri="{FF2B5EF4-FFF2-40B4-BE49-F238E27FC236}">
                  <a16:creationId xmlns:a16="http://schemas.microsoft.com/office/drawing/2014/main" id="{F1339664-A926-F6DC-2251-5A31DC6E1469}"/>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2" name="Freeform 7">
              <a:extLst>
                <a:ext uri="{FF2B5EF4-FFF2-40B4-BE49-F238E27FC236}">
                  <a16:creationId xmlns:a16="http://schemas.microsoft.com/office/drawing/2014/main" id="{5EB1E8C5-157E-896F-32D1-098DC0A3292A}"/>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3" name="Freeform 8">
              <a:extLst>
                <a:ext uri="{FF2B5EF4-FFF2-40B4-BE49-F238E27FC236}">
                  <a16:creationId xmlns:a16="http://schemas.microsoft.com/office/drawing/2014/main" id="{B83E2FC8-69CA-3698-CDB6-B14CF4553B4D}"/>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74" name="Freeform 9">
              <a:extLst>
                <a:ext uri="{FF2B5EF4-FFF2-40B4-BE49-F238E27FC236}">
                  <a16:creationId xmlns:a16="http://schemas.microsoft.com/office/drawing/2014/main" id="{DEF14801-43F5-59E4-F0C2-8CF36FF4063A}"/>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5" name="Freeform 10">
              <a:extLst>
                <a:ext uri="{FF2B5EF4-FFF2-40B4-BE49-F238E27FC236}">
                  <a16:creationId xmlns:a16="http://schemas.microsoft.com/office/drawing/2014/main" id="{E1C1D234-F517-1DC3-A0D6-AD1C0A03CA5C}"/>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6" name="Freeform 11">
              <a:extLst>
                <a:ext uri="{FF2B5EF4-FFF2-40B4-BE49-F238E27FC236}">
                  <a16:creationId xmlns:a16="http://schemas.microsoft.com/office/drawing/2014/main" id="{BC9E2854-2494-7B54-CAB4-E59FDC184803}"/>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7" name="Freeform 12">
              <a:extLst>
                <a:ext uri="{FF2B5EF4-FFF2-40B4-BE49-F238E27FC236}">
                  <a16:creationId xmlns:a16="http://schemas.microsoft.com/office/drawing/2014/main" id="{C76239D2-0993-C0FE-2CB2-A9848E467393}"/>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chemeClr val="accent2"/>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78" name="Freeform 13">
              <a:extLst>
                <a:ext uri="{FF2B5EF4-FFF2-40B4-BE49-F238E27FC236}">
                  <a16:creationId xmlns:a16="http://schemas.microsoft.com/office/drawing/2014/main" id="{B6EAA11C-0CF3-C106-6E39-A437D63E99E4}"/>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79" name="Freeform 14">
              <a:extLst>
                <a:ext uri="{FF2B5EF4-FFF2-40B4-BE49-F238E27FC236}">
                  <a16:creationId xmlns:a16="http://schemas.microsoft.com/office/drawing/2014/main" id="{F3C43E79-91E9-EAC2-23A2-6941D0685C6E}"/>
                </a:ext>
              </a:extLst>
            </p:cNvPr>
            <p:cNvSpPr>
              <a:spLocks noEditPoints="1"/>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FFFF0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0" name="Freeform 15">
              <a:extLst>
                <a:ext uri="{FF2B5EF4-FFF2-40B4-BE49-F238E27FC236}">
                  <a16:creationId xmlns:a16="http://schemas.microsoft.com/office/drawing/2014/main" id="{36D86831-D40F-0C67-BE26-52DA9A9BBEB7}"/>
                </a:ext>
              </a:extLst>
            </p:cNvPr>
            <p:cNvSpPr>
              <a:spLocks noEditPoints="1"/>
            </p:cNvSpPr>
            <p:nvPr/>
          </p:nvSpPr>
          <p:spPr bwMode="auto">
            <a:xfrm>
              <a:off x="5133976" y="3021013"/>
              <a:ext cx="2643187" cy="2376490"/>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dirty="0"/>
            </a:p>
          </p:txBody>
        </p:sp>
        <p:sp>
          <p:nvSpPr>
            <p:cNvPr id="81" name="Freeform 16">
              <a:extLst>
                <a:ext uri="{FF2B5EF4-FFF2-40B4-BE49-F238E27FC236}">
                  <a16:creationId xmlns:a16="http://schemas.microsoft.com/office/drawing/2014/main" id="{A3538ABE-E991-F6BE-1540-5C64D52101DA}"/>
                </a:ext>
              </a:extLst>
            </p:cNvPr>
            <p:cNvSpPr>
              <a:spLocks noEditPoints="1"/>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2" name="Freeform 17">
              <a:extLst>
                <a:ext uri="{FF2B5EF4-FFF2-40B4-BE49-F238E27FC236}">
                  <a16:creationId xmlns:a16="http://schemas.microsoft.com/office/drawing/2014/main" id="{018F9A3D-86FF-4A1D-5488-2B70D824202A}"/>
                </a:ext>
              </a:extLst>
            </p:cNvPr>
            <p:cNvSpPr>
              <a:spLocks noEditPoints="1"/>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3" name="Freeform 18">
              <a:extLst>
                <a:ext uri="{FF2B5EF4-FFF2-40B4-BE49-F238E27FC236}">
                  <a16:creationId xmlns:a16="http://schemas.microsoft.com/office/drawing/2014/main" id="{9BEFEF30-2221-724B-3883-F929DA6CE6E7}"/>
                </a:ext>
              </a:extLst>
            </p:cNvPr>
            <p:cNvSpPr>
              <a:spLocks noEditPoints="1"/>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70C0"/>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4" name="Freeform 19">
              <a:extLst>
                <a:ext uri="{FF2B5EF4-FFF2-40B4-BE49-F238E27FC236}">
                  <a16:creationId xmlns:a16="http://schemas.microsoft.com/office/drawing/2014/main" id="{EEEE4491-A32E-AA66-622C-A16085EE91B4}"/>
                </a:ext>
              </a:extLst>
            </p:cNvPr>
            <p:cNvSpPr>
              <a:spLocks noEditPoints="1"/>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chemeClr val="accent6">
                <a:lumMod val="40000"/>
                <a:lumOff val="60000"/>
              </a:schemeClr>
            </a:solidFill>
            <a:ln w="7938" cap="rnd">
              <a:solidFill>
                <a:srgbClr val="FFFFFF"/>
              </a:solidFill>
              <a:prstDash val="solid"/>
              <a:round/>
              <a:headEnd/>
              <a:tailEnd/>
            </a:ln>
          </p:spPr>
          <p:txBody>
            <a:bodyPr vert="horz" wrap="square" lIns="86402" tIns="43201" rIns="86402" bIns="43201" numCol="1" anchor="t" anchorCtr="0" compatLnSpc="1">
              <a:prstTxWarp prst="textNoShape">
                <a:avLst/>
              </a:prstTxWarp>
            </a:bodyPr>
            <a:lstStyle/>
            <a:p>
              <a:endParaRPr lang="en-US" sz="1200"/>
            </a:p>
          </p:txBody>
        </p:sp>
        <p:sp>
          <p:nvSpPr>
            <p:cNvPr id="85" name="TextBox 84">
              <a:extLst>
                <a:ext uri="{FF2B5EF4-FFF2-40B4-BE49-F238E27FC236}">
                  <a16:creationId xmlns:a16="http://schemas.microsoft.com/office/drawing/2014/main" id="{A051883D-FD0C-7351-C2AE-C364CEAD7823}"/>
                </a:ext>
              </a:extLst>
            </p:cNvPr>
            <p:cNvSpPr txBox="1"/>
            <p:nvPr/>
          </p:nvSpPr>
          <p:spPr>
            <a:xfrm>
              <a:off x="10314892" y="1702521"/>
              <a:ext cx="927265" cy="475123"/>
            </a:xfrm>
            <a:prstGeom prst="rect">
              <a:avLst/>
            </a:prstGeom>
            <a:noFill/>
          </p:spPr>
          <p:txBody>
            <a:bodyPr wrap="square" lIns="0" tIns="0" rIns="0" bIns="0" rtlCol="0">
              <a:spAutoFit/>
            </a:bodyPr>
            <a:lstStyle/>
            <a:p>
              <a:pPr algn="ctr"/>
              <a:r>
                <a:rPr lang="en-US" sz="300" dirty="0">
                  <a:solidFill>
                    <a:schemeClr val="bg1"/>
                  </a:solidFill>
                </a:rPr>
                <a:t>IDA-VIRUMAA</a:t>
              </a:r>
            </a:p>
          </p:txBody>
        </p:sp>
        <p:sp>
          <p:nvSpPr>
            <p:cNvPr id="86" name="TextBox 85">
              <a:extLst>
                <a:ext uri="{FF2B5EF4-FFF2-40B4-BE49-F238E27FC236}">
                  <a16:creationId xmlns:a16="http://schemas.microsoft.com/office/drawing/2014/main" id="{F6F4BCD0-7CEA-FC0E-AAF1-6DC6057899FB}"/>
                </a:ext>
              </a:extLst>
            </p:cNvPr>
            <p:cNvSpPr txBox="1"/>
            <p:nvPr/>
          </p:nvSpPr>
          <p:spPr>
            <a:xfrm>
              <a:off x="8866437" y="1694725"/>
              <a:ext cx="927265" cy="475123"/>
            </a:xfrm>
            <a:prstGeom prst="rect">
              <a:avLst/>
            </a:prstGeom>
            <a:noFill/>
          </p:spPr>
          <p:txBody>
            <a:bodyPr wrap="square" lIns="0" tIns="0" rIns="0" bIns="0" rtlCol="0">
              <a:spAutoFit/>
            </a:bodyPr>
            <a:lstStyle/>
            <a:p>
              <a:pPr algn="ctr"/>
              <a:r>
                <a:rPr lang="en-US" sz="300" dirty="0">
                  <a:solidFill>
                    <a:schemeClr val="bg1"/>
                  </a:solidFill>
                </a:rPr>
                <a:t>LÄÄNE-VIRUMAA</a:t>
              </a:r>
            </a:p>
          </p:txBody>
        </p:sp>
        <p:sp>
          <p:nvSpPr>
            <p:cNvPr id="87" name="TextBox 86">
              <a:extLst>
                <a:ext uri="{FF2B5EF4-FFF2-40B4-BE49-F238E27FC236}">
                  <a16:creationId xmlns:a16="http://schemas.microsoft.com/office/drawing/2014/main" id="{5B15B3CB-B211-CFDF-FB2A-1CC978059082}"/>
                </a:ext>
              </a:extLst>
            </p:cNvPr>
            <p:cNvSpPr txBox="1"/>
            <p:nvPr/>
          </p:nvSpPr>
          <p:spPr>
            <a:xfrm>
              <a:off x="6758556" y="1485427"/>
              <a:ext cx="1103435" cy="237559"/>
            </a:xfrm>
            <a:prstGeom prst="rect">
              <a:avLst/>
            </a:prstGeom>
            <a:noFill/>
          </p:spPr>
          <p:txBody>
            <a:bodyPr wrap="square" lIns="0" tIns="0" rIns="0" bIns="0" rtlCol="0">
              <a:spAutoFit/>
            </a:bodyPr>
            <a:lstStyle/>
            <a:p>
              <a:pPr algn="ctr"/>
              <a:r>
                <a:rPr lang="en-US" sz="300" dirty="0"/>
                <a:t>HARJUMAA</a:t>
              </a:r>
            </a:p>
          </p:txBody>
        </p:sp>
        <p:sp>
          <p:nvSpPr>
            <p:cNvPr id="88" name="TextBox 87">
              <a:extLst>
                <a:ext uri="{FF2B5EF4-FFF2-40B4-BE49-F238E27FC236}">
                  <a16:creationId xmlns:a16="http://schemas.microsoft.com/office/drawing/2014/main" id="{724F54FF-2C91-6A0A-667E-0FADAFC5388A}"/>
                </a:ext>
              </a:extLst>
            </p:cNvPr>
            <p:cNvSpPr txBox="1"/>
            <p:nvPr/>
          </p:nvSpPr>
          <p:spPr>
            <a:xfrm>
              <a:off x="6318954" y="2555255"/>
              <a:ext cx="1114942" cy="237559"/>
            </a:xfrm>
            <a:prstGeom prst="rect">
              <a:avLst/>
            </a:prstGeom>
            <a:noFill/>
          </p:spPr>
          <p:txBody>
            <a:bodyPr wrap="square" lIns="0" tIns="0" rIns="0" bIns="0" rtlCol="0">
              <a:spAutoFit/>
            </a:bodyPr>
            <a:lstStyle/>
            <a:p>
              <a:pPr algn="ctr"/>
              <a:r>
                <a:rPr lang="en-US" sz="300" dirty="0"/>
                <a:t>RAPLAMAA</a:t>
              </a:r>
            </a:p>
          </p:txBody>
        </p:sp>
        <p:sp>
          <p:nvSpPr>
            <p:cNvPr id="89" name="TextBox 88">
              <a:extLst>
                <a:ext uri="{FF2B5EF4-FFF2-40B4-BE49-F238E27FC236}">
                  <a16:creationId xmlns:a16="http://schemas.microsoft.com/office/drawing/2014/main" id="{DDD3E51B-054A-B8BF-557A-8C875776758D}"/>
                </a:ext>
              </a:extLst>
            </p:cNvPr>
            <p:cNvSpPr txBox="1"/>
            <p:nvPr/>
          </p:nvSpPr>
          <p:spPr>
            <a:xfrm>
              <a:off x="7341272" y="3943676"/>
              <a:ext cx="1290680" cy="237559"/>
            </a:xfrm>
            <a:prstGeom prst="rect">
              <a:avLst/>
            </a:prstGeom>
            <a:noFill/>
          </p:spPr>
          <p:txBody>
            <a:bodyPr wrap="square" lIns="0" tIns="0" rIns="0" bIns="0" rtlCol="0">
              <a:spAutoFit/>
            </a:bodyPr>
            <a:lstStyle/>
            <a:p>
              <a:pPr algn="ctr"/>
              <a:r>
                <a:rPr lang="en-US" sz="300" dirty="0"/>
                <a:t>VILJANDIMAA</a:t>
              </a:r>
            </a:p>
          </p:txBody>
        </p:sp>
        <p:sp>
          <p:nvSpPr>
            <p:cNvPr id="90" name="TextBox 89">
              <a:extLst>
                <a:ext uri="{FF2B5EF4-FFF2-40B4-BE49-F238E27FC236}">
                  <a16:creationId xmlns:a16="http://schemas.microsoft.com/office/drawing/2014/main" id="{436B2ABA-4056-E783-1666-5DD62E8E0A0A}"/>
                </a:ext>
              </a:extLst>
            </p:cNvPr>
            <p:cNvSpPr txBox="1"/>
            <p:nvPr/>
          </p:nvSpPr>
          <p:spPr>
            <a:xfrm>
              <a:off x="6124576" y="3676751"/>
              <a:ext cx="1168317" cy="237559"/>
            </a:xfrm>
            <a:prstGeom prst="rect">
              <a:avLst/>
            </a:prstGeom>
            <a:noFill/>
          </p:spPr>
          <p:txBody>
            <a:bodyPr wrap="square" lIns="0" tIns="0" rIns="0" bIns="0" rtlCol="0">
              <a:spAutoFit/>
            </a:bodyPr>
            <a:lstStyle/>
            <a:p>
              <a:pPr algn="ctr"/>
              <a:r>
                <a:rPr lang="en-US" sz="300" dirty="0">
                  <a:solidFill>
                    <a:schemeClr val="bg1"/>
                  </a:solidFill>
                </a:rPr>
                <a:t>PÄRNUMAA</a:t>
              </a:r>
            </a:p>
          </p:txBody>
        </p:sp>
        <p:sp>
          <p:nvSpPr>
            <p:cNvPr id="91" name="TextBox 90">
              <a:extLst>
                <a:ext uri="{FF2B5EF4-FFF2-40B4-BE49-F238E27FC236}">
                  <a16:creationId xmlns:a16="http://schemas.microsoft.com/office/drawing/2014/main" id="{50F2FCCB-61BF-011A-09FD-A31743BE509B}"/>
                </a:ext>
              </a:extLst>
            </p:cNvPr>
            <p:cNvSpPr txBox="1"/>
            <p:nvPr/>
          </p:nvSpPr>
          <p:spPr>
            <a:xfrm>
              <a:off x="3219645" y="3858941"/>
              <a:ext cx="1159206" cy="237559"/>
            </a:xfrm>
            <a:prstGeom prst="rect">
              <a:avLst/>
            </a:prstGeom>
            <a:noFill/>
          </p:spPr>
          <p:txBody>
            <a:bodyPr wrap="square" lIns="0" tIns="0" rIns="0" bIns="0" rtlCol="0">
              <a:spAutoFit/>
            </a:bodyPr>
            <a:lstStyle/>
            <a:p>
              <a:pPr algn="ctr"/>
              <a:r>
                <a:rPr lang="en-US" sz="300" dirty="0">
                  <a:solidFill>
                    <a:schemeClr val="bg1"/>
                  </a:solidFill>
                </a:rPr>
                <a:t>SAAREMAA</a:t>
              </a:r>
            </a:p>
          </p:txBody>
        </p:sp>
        <p:sp>
          <p:nvSpPr>
            <p:cNvPr id="92" name="TextBox 91">
              <a:extLst>
                <a:ext uri="{FF2B5EF4-FFF2-40B4-BE49-F238E27FC236}">
                  <a16:creationId xmlns:a16="http://schemas.microsoft.com/office/drawing/2014/main" id="{C6B7A4D4-999C-D4D0-84D5-AE0563D38DC6}"/>
                </a:ext>
              </a:extLst>
            </p:cNvPr>
            <p:cNvSpPr txBox="1"/>
            <p:nvPr/>
          </p:nvSpPr>
          <p:spPr>
            <a:xfrm>
              <a:off x="3531614" y="2632199"/>
              <a:ext cx="927265" cy="237559"/>
            </a:xfrm>
            <a:prstGeom prst="rect">
              <a:avLst/>
            </a:prstGeom>
            <a:noFill/>
          </p:spPr>
          <p:txBody>
            <a:bodyPr wrap="square" lIns="0" tIns="0" rIns="0" bIns="0" rtlCol="0">
              <a:spAutoFit/>
            </a:bodyPr>
            <a:lstStyle/>
            <a:p>
              <a:pPr algn="ctr"/>
              <a:r>
                <a:rPr lang="en-US" sz="300" dirty="0">
                  <a:solidFill>
                    <a:schemeClr val="bg1"/>
                  </a:solidFill>
                </a:rPr>
                <a:t>HIIUMAA</a:t>
              </a:r>
            </a:p>
          </p:txBody>
        </p:sp>
        <p:sp>
          <p:nvSpPr>
            <p:cNvPr id="93" name="TextBox 92">
              <a:extLst>
                <a:ext uri="{FF2B5EF4-FFF2-40B4-BE49-F238E27FC236}">
                  <a16:creationId xmlns:a16="http://schemas.microsoft.com/office/drawing/2014/main" id="{B6EE56BC-DC2C-6BE9-4305-F9F33790040F}"/>
                </a:ext>
              </a:extLst>
            </p:cNvPr>
            <p:cNvSpPr txBox="1"/>
            <p:nvPr/>
          </p:nvSpPr>
          <p:spPr>
            <a:xfrm>
              <a:off x="5063725" y="2629678"/>
              <a:ext cx="1168586" cy="237559"/>
            </a:xfrm>
            <a:prstGeom prst="rect">
              <a:avLst/>
            </a:prstGeom>
            <a:noFill/>
          </p:spPr>
          <p:txBody>
            <a:bodyPr wrap="square" lIns="0" tIns="0" rIns="0" bIns="0" rtlCol="0">
              <a:spAutoFit/>
            </a:bodyPr>
            <a:lstStyle/>
            <a:p>
              <a:pPr algn="ctr"/>
              <a:r>
                <a:rPr lang="en-US" sz="300" dirty="0">
                  <a:solidFill>
                    <a:schemeClr val="bg1"/>
                  </a:solidFill>
                </a:rPr>
                <a:t>LÄÄNEMAA</a:t>
              </a:r>
            </a:p>
          </p:txBody>
        </p:sp>
        <p:sp>
          <p:nvSpPr>
            <p:cNvPr id="94" name="TextBox 93">
              <a:extLst>
                <a:ext uri="{FF2B5EF4-FFF2-40B4-BE49-F238E27FC236}">
                  <a16:creationId xmlns:a16="http://schemas.microsoft.com/office/drawing/2014/main" id="{95FC3636-9531-EC5F-908F-44A65D5EAD8C}"/>
                </a:ext>
              </a:extLst>
            </p:cNvPr>
            <p:cNvSpPr txBox="1"/>
            <p:nvPr/>
          </p:nvSpPr>
          <p:spPr>
            <a:xfrm>
              <a:off x="7690813" y="2719245"/>
              <a:ext cx="1188037" cy="237559"/>
            </a:xfrm>
            <a:prstGeom prst="rect">
              <a:avLst/>
            </a:prstGeom>
            <a:noFill/>
          </p:spPr>
          <p:txBody>
            <a:bodyPr wrap="square" lIns="0" tIns="0" rIns="0" bIns="0" rtlCol="0">
              <a:spAutoFit/>
            </a:bodyPr>
            <a:lstStyle/>
            <a:p>
              <a:pPr algn="ctr"/>
              <a:r>
                <a:rPr lang="en-US" sz="300" dirty="0">
                  <a:solidFill>
                    <a:schemeClr val="bg1"/>
                  </a:solidFill>
                </a:rPr>
                <a:t>JÄRVAMAA</a:t>
              </a:r>
            </a:p>
          </p:txBody>
        </p:sp>
        <p:sp>
          <p:nvSpPr>
            <p:cNvPr id="95" name="TextBox 94">
              <a:extLst>
                <a:ext uri="{FF2B5EF4-FFF2-40B4-BE49-F238E27FC236}">
                  <a16:creationId xmlns:a16="http://schemas.microsoft.com/office/drawing/2014/main" id="{99B68A5B-7E9D-A992-85DA-30A16C062C56}"/>
                </a:ext>
              </a:extLst>
            </p:cNvPr>
            <p:cNvSpPr txBox="1"/>
            <p:nvPr/>
          </p:nvSpPr>
          <p:spPr>
            <a:xfrm>
              <a:off x="8825763" y="3056718"/>
              <a:ext cx="1227026" cy="237559"/>
            </a:xfrm>
            <a:prstGeom prst="rect">
              <a:avLst/>
            </a:prstGeom>
            <a:noFill/>
          </p:spPr>
          <p:txBody>
            <a:bodyPr wrap="square" lIns="0" tIns="0" rIns="0" bIns="0" rtlCol="0">
              <a:spAutoFit/>
            </a:bodyPr>
            <a:lstStyle/>
            <a:p>
              <a:pPr algn="ctr"/>
              <a:r>
                <a:rPr lang="en-US" sz="300" dirty="0">
                  <a:solidFill>
                    <a:schemeClr val="bg1"/>
                  </a:solidFill>
                </a:rPr>
                <a:t>JÕGEVAMAA</a:t>
              </a:r>
            </a:p>
          </p:txBody>
        </p:sp>
        <p:sp>
          <p:nvSpPr>
            <p:cNvPr id="96" name="TextBox 95">
              <a:extLst>
                <a:ext uri="{FF2B5EF4-FFF2-40B4-BE49-F238E27FC236}">
                  <a16:creationId xmlns:a16="http://schemas.microsoft.com/office/drawing/2014/main" id="{AF2509AF-E5EE-B0F5-0BA0-D80BAE99503D}"/>
                </a:ext>
              </a:extLst>
            </p:cNvPr>
            <p:cNvSpPr txBox="1"/>
            <p:nvPr/>
          </p:nvSpPr>
          <p:spPr>
            <a:xfrm>
              <a:off x="9223755" y="3976563"/>
              <a:ext cx="1156912" cy="237559"/>
            </a:xfrm>
            <a:prstGeom prst="rect">
              <a:avLst/>
            </a:prstGeom>
            <a:noFill/>
          </p:spPr>
          <p:txBody>
            <a:bodyPr wrap="square" lIns="0" tIns="0" rIns="0" bIns="0" rtlCol="0">
              <a:spAutoFit/>
            </a:bodyPr>
            <a:lstStyle/>
            <a:p>
              <a:pPr algn="ctr"/>
              <a:r>
                <a:rPr lang="en-US" sz="300" dirty="0"/>
                <a:t>TARTUMAA</a:t>
              </a:r>
            </a:p>
          </p:txBody>
        </p:sp>
        <p:sp>
          <p:nvSpPr>
            <p:cNvPr id="97" name="TextBox 96">
              <a:extLst>
                <a:ext uri="{FF2B5EF4-FFF2-40B4-BE49-F238E27FC236}">
                  <a16:creationId xmlns:a16="http://schemas.microsoft.com/office/drawing/2014/main" id="{4CFF0891-4522-E0B9-3FD6-55FB66DEDA3D}"/>
                </a:ext>
              </a:extLst>
            </p:cNvPr>
            <p:cNvSpPr txBox="1"/>
            <p:nvPr/>
          </p:nvSpPr>
          <p:spPr>
            <a:xfrm>
              <a:off x="9659939" y="4784724"/>
              <a:ext cx="1200547" cy="237559"/>
            </a:xfrm>
            <a:prstGeom prst="rect">
              <a:avLst/>
            </a:prstGeom>
            <a:noFill/>
          </p:spPr>
          <p:txBody>
            <a:bodyPr wrap="square" lIns="0" tIns="0" rIns="0" bIns="0" rtlCol="0">
              <a:spAutoFit/>
            </a:bodyPr>
            <a:lstStyle/>
            <a:p>
              <a:pPr algn="ctr"/>
              <a:r>
                <a:rPr lang="en-US" sz="300" dirty="0"/>
                <a:t>PÕLVAMAA</a:t>
              </a:r>
            </a:p>
          </p:txBody>
        </p:sp>
        <p:sp>
          <p:nvSpPr>
            <p:cNvPr id="98" name="TextBox 97">
              <a:extLst>
                <a:ext uri="{FF2B5EF4-FFF2-40B4-BE49-F238E27FC236}">
                  <a16:creationId xmlns:a16="http://schemas.microsoft.com/office/drawing/2014/main" id="{D8C92A8C-D688-33F1-8D56-AD86CCD6FF0C}"/>
                </a:ext>
              </a:extLst>
            </p:cNvPr>
            <p:cNvSpPr txBox="1"/>
            <p:nvPr/>
          </p:nvSpPr>
          <p:spPr>
            <a:xfrm>
              <a:off x="9673663" y="5494431"/>
              <a:ext cx="1023480" cy="237559"/>
            </a:xfrm>
            <a:prstGeom prst="rect">
              <a:avLst/>
            </a:prstGeom>
            <a:noFill/>
          </p:spPr>
          <p:txBody>
            <a:bodyPr wrap="square" lIns="0" tIns="0" rIns="0" bIns="0" rtlCol="0">
              <a:spAutoFit/>
            </a:bodyPr>
            <a:lstStyle/>
            <a:p>
              <a:pPr algn="ctr"/>
              <a:r>
                <a:rPr lang="en-US" sz="300" dirty="0"/>
                <a:t>VÕRUMAA</a:t>
              </a:r>
            </a:p>
          </p:txBody>
        </p:sp>
        <p:sp>
          <p:nvSpPr>
            <p:cNvPr id="99" name="TextBox 98">
              <a:extLst>
                <a:ext uri="{FF2B5EF4-FFF2-40B4-BE49-F238E27FC236}">
                  <a16:creationId xmlns:a16="http://schemas.microsoft.com/office/drawing/2014/main" id="{FE9C1E57-2101-8484-2643-12BBDEA36737}"/>
                </a:ext>
              </a:extLst>
            </p:cNvPr>
            <p:cNvSpPr txBox="1"/>
            <p:nvPr/>
          </p:nvSpPr>
          <p:spPr>
            <a:xfrm>
              <a:off x="8338705" y="4989422"/>
              <a:ext cx="1122032" cy="237559"/>
            </a:xfrm>
            <a:prstGeom prst="rect">
              <a:avLst/>
            </a:prstGeom>
            <a:noFill/>
          </p:spPr>
          <p:txBody>
            <a:bodyPr wrap="square" lIns="0" tIns="0" rIns="0" bIns="0" rtlCol="0">
              <a:spAutoFit/>
            </a:bodyPr>
            <a:lstStyle/>
            <a:p>
              <a:pPr algn="ctr"/>
              <a:r>
                <a:rPr lang="en-US" sz="300" dirty="0"/>
                <a:t>VALGAMAA</a:t>
              </a:r>
            </a:p>
          </p:txBody>
        </p:sp>
      </p:grpSp>
    </p:spTree>
    <p:extLst>
      <p:ext uri="{BB962C8B-B14F-4D97-AF65-F5344CB8AC3E}">
        <p14:creationId xmlns:p14="http://schemas.microsoft.com/office/powerpoint/2010/main" val="40257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AF5A-61E4-D867-D077-C975BC6799B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6A376806-CE02-05C6-40A8-83A39C431F10}"/>
              </a:ext>
            </a:extLst>
          </p:cNvPr>
          <p:cNvSpPr txBox="1">
            <a:spLocks/>
          </p:cNvSpPr>
          <p:nvPr/>
        </p:nvSpPr>
        <p:spPr>
          <a:xfrm>
            <a:off x="502304" y="1528837"/>
            <a:ext cx="11147705" cy="5181895"/>
          </a:xfrm>
          <a:prstGeom prst="rect">
            <a:avLst/>
          </a:prstGeom>
        </p:spPr>
        <p:txBody>
          <a:bodyPr vert="horz" lIns="91074" tIns="45538" rIns="91074" bIns="455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400" dirty="0">
                <a:ea typeface="+mj-ea"/>
                <a:cs typeface="Times New Roman" panose="02020603050405020304" pitchFamily="18" charset="0"/>
              </a:rPr>
              <a:t>Pilootprojekt</a:t>
            </a:r>
            <a:r>
              <a:rPr lang="et-EE" sz="2400" b="1" dirty="0">
                <a:ea typeface="+mj-ea"/>
                <a:cs typeface="Times New Roman" panose="02020603050405020304" pitchFamily="18" charset="0"/>
              </a:rPr>
              <a:t> 2023-2024 </a:t>
            </a:r>
            <a:r>
              <a:rPr lang="et-EE" sz="2400" dirty="0">
                <a:ea typeface="+mj-ea"/>
                <a:cs typeface="Times New Roman" panose="02020603050405020304" pitchFamily="18" charset="0"/>
              </a:rPr>
              <a:t>(+OECD) „</a:t>
            </a:r>
            <a:r>
              <a:rPr lang="et-EE" sz="2400" b="1" dirty="0">
                <a:solidFill>
                  <a:srgbClr val="FF0000"/>
                </a:solidFill>
                <a:ea typeface="+mj-ea"/>
                <a:cs typeface="Times New Roman" panose="02020603050405020304" pitchFamily="18" charset="0"/>
              </a:rPr>
              <a:t>koostööpiirkonnad</a:t>
            </a:r>
            <a:r>
              <a:rPr lang="et-EE" sz="2400" dirty="0">
                <a:ea typeface="+mj-ea"/>
                <a:cs typeface="Times New Roman" panose="02020603050405020304" pitchFamily="18" charset="0"/>
              </a:rPr>
              <a:t>“</a:t>
            </a:r>
          </a:p>
          <a:p>
            <a:pPr lvl="1"/>
            <a:r>
              <a:rPr lang="et-EE" b="1" dirty="0">
                <a:highlight>
                  <a:srgbClr val="FFFF00"/>
                </a:highlight>
                <a:ea typeface="+mj-ea"/>
                <a:cs typeface="Times New Roman" panose="02020603050405020304" pitchFamily="18" charset="0"/>
              </a:rPr>
              <a:t>EI OLE haldusreform</a:t>
            </a:r>
          </a:p>
          <a:p>
            <a:pPr lvl="1"/>
            <a:r>
              <a:rPr lang="et-EE" dirty="0">
                <a:ea typeface="+mj-ea"/>
                <a:cs typeface="Times New Roman" panose="02020603050405020304" pitchFamily="18" charset="0"/>
              </a:rPr>
              <a:t>Ei ole „regionaalse identiteedi“ otsimine, </a:t>
            </a:r>
            <a:r>
              <a:rPr lang="et-EE" b="1" dirty="0">
                <a:ea typeface="+mj-ea"/>
                <a:cs typeface="Times New Roman" panose="02020603050405020304" pitchFamily="18" charset="0"/>
              </a:rPr>
              <a:t>pragmaatiline ressursside koondamine</a:t>
            </a:r>
          </a:p>
          <a:p>
            <a:pPr lvl="1"/>
            <a:r>
              <a:rPr lang="et-EE" dirty="0">
                <a:ea typeface="+mj-ea"/>
                <a:cs typeface="Times New Roman" panose="02020603050405020304" pitchFamily="18" charset="0"/>
              </a:rPr>
              <a:t>regioonide piirid nõuavad veel läbirääkimisi – piirid ei ole põhiline (muutuvad?)</a:t>
            </a:r>
          </a:p>
          <a:p>
            <a:r>
              <a:rPr lang="et-EE" sz="2400" b="1" dirty="0">
                <a:ea typeface="+mj-ea"/>
                <a:cs typeface="Times New Roman" panose="02020603050405020304" pitchFamily="18" charset="0"/>
              </a:rPr>
              <a:t>Koostööformaat</a:t>
            </a:r>
          </a:p>
          <a:p>
            <a:pPr lvl="1"/>
            <a:r>
              <a:rPr lang="et-EE" sz="2000" dirty="0">
                <a:ea typeface="+mj-ea"/>
                <a:cs typeface="Times New Roman" panose="02020603050405020304" pitchFamily="18" charset="0"/>
              </a:rPr>
              <a:t>Riik (</a:t>
            </a:r>
            <a:r>
              <a:rPr lang="et-EE" sz="2000" dirty="0" err="1">
                <a:ea typeface="+mj-ea"/>
                <a:cs typeface="Times New Roman" panose="02020603050405020304" pitchFamily="18" charset="0"/>
              </a:rPr>
              <a:t>minisiteeriumid</a:t>
            </a:r>
            <a:r>
              <a:rPr lang="et-EE" sz="2000" dirty="0">
                <a:ea typeface="+mj-ea"/>
                <a:cs typeface="Times New Roman" panose="02020603050405020304" pitchFamily="18" charset="0"/>
              </a:rPr>
              <a:t>), maakonnad, ettevõtjad</a:t>
            </a:r>
          </a:p>
          <a:p>
            <a:pPr lvl="1"/>
            <a:r>
              <a:rPr lang="et-EE" sz="2000" dirty="0">
                <a:ea typeface="+mj-ea"/>
                <a:cs typeface="Times New Roman" panose="02020603050405020304" pitchFamily="18" charset="0"/>
              </a:rPr>
              <a:t>Koostöö planeerimise protsessi alguses (kokkulepped)</a:t>
            </a:r>
          </a:p>
          <a:p>
            <a:pPr lvl="1"/>
            <a:r>
              <a:rPr lang="et-EE" sz="2000" dirty="0">
                <a:ea typeface="+mj-ea"/>
                <a:cs typeface="Times New Roman" panose="02020603050405020304" pitchFamily="18" charset="0"/>
              </a:rPr>
              <a:t>Terviklik, mitte valdkondlik piirkonna arengu planeerimine</a:t>
            </a:r>
          </a:p>
          <a:p>
            <a:r>
              <a:rPr lang="et-EE" sz="2400" dirty="0">
                <a:ea typeface="+mj-ea"/>
                <a:cs typeface="Times New Roman" panose="02020603050405020304" pitchFamily="18" charset="0"/>
              </a:rPr>
              <a:t>Sisuliselt „</a:t>
            </a:r>
            <a:r>
              <a:rPr lang="et-EE" sz="2400" b="1" dirty="0">
                <a:ea typeface="+mj-ea"/>
                <a:cs typeface="Times New Roman" panose="02020603050405020304" pitchFamily="18" charset="0"/>
              </a:rPr>
              <a:t>avaliku sektori innovatsioon</a:t>
            </a:r>
            <a:r>
              <a:rPr lang="et-EE" sz="2400" dirty="0">
                <a:ea typeface="+mj-ea"/>
                <a:cs typeface="Times New Roman" panose="02020603050405020304" pitchFamily="18" charset="0"/>
              </a:rPr>
              <a:t>“ – pretsedendi kehtestamine</a:t>
            </a:r>
          </a:p>
          <a:p>
            <a:pPr lvl="1"/>
            <a:r>
              <a:rPr lang="et-EE" sz="2000" dirty="0">
                <a:ea typeface="+mj-ea"/>
                <a:cs typeface="Times New Roman" panose="02020603050405020304" pitchFamily="18" charset="0"/>
              </a:rPr>
              <a:t>Õiguslik alus tuleb mudeli alusel veel kavandada</a:t>
            </a:r>
          </a:p>
          <a:p>
            <a:r>
              <a:rPr lang="et-EE" sz="2400" dirty="0">
                <a:ea typeface="+mj-ea"/>
                <a:cs typeface="Times New Roman" panose="02020603050405020304" pitchFamily="18" charset="0"/>
              </a:rPr>
              <a:t>Demokraatlik sisu: „</a:t>
            </a:r>
            <a:r>
              <a:rPr lang="et-EE" sz="2400" b="1" dirty="0" err="1">
                <a:ea typeface="+mj-ea"/>
                <a:cs typeface="Times New Roman" panose="02020603050405020304" pitchFamily="18" charset="0"/>
              </a:rPr>
              <a:t>tasanditevaheline</a:t>
            </a:r>
            <a:r>
              <a:rPr lang="et-EE" sz="2400" b="1" dirty="0">
                <a:ea typeface="+mj-ea"/>
                <a:cs typeface="Times New Roman" panose="02020603050405020304" pitchFamily="18" charset="0"/>
              </a:rPr>
              <a:t> koostöö</a:t>
            </a:r>
            <a:r>
              <a:rPr lang="et-EE" sz="2400" dirty="0">
                <a:ea typeface="+mj-ea"/>
                <a:cs typeface="Times New Roman" panose="02020603050405020304" pitchFamily="18" charset="0"/>
              </a:rPr>
              <a:t>“ (</a:t>
            </a:r>
            <a:r>
              <a:rPr lang="et-EE" sz="2400" i="1" dirty="0" err="1">
                <a:ea typeface="+mj-ea"/>
                <a:cs typeface="Times New Roman" panose="02020603050405020304" pitchFamily="18" charset="0"/>
              </a:rPr>
              <a:t>multilevel</a:t>
            </a:r>
            <a:r>
              <a:rPr lang="et-EE" sz="2400" i="1" dirty="0">
                <a:ea typeface="+mj-ea"/>
                <a:cs typeface="Times New Roman" panose="02020603050405020304" pitchFamily="18" charset="0"/>
              </a:rPr>
              <a:t> </a:t>
            </a:r>
            <a:r>
              <a:rPr lang="et-EE" sz="2400" i="1" dirty="0" err="1">
                <a:ea typeface="+mj-ea"/>
                <a:cs typeface="Times New Roman" panose="02020603050405020304" pitchFamily="18" charset="0"/>
              </a:rPr>
              <a:t>governance</a:t>
            </a:r>
            <a:r>
              <a:rPr lang="et-EE" sz="2400" dirty="0">
                <a:ea typeface="+mj-ea"/>
                <a:cs typeface="Times New Roman" panose="02020603050405020304" pitchFamily="18" charset="0"/>
              </a:rPr>
              <a:t>)</a:t>
            </a:r>
          </a:p>
          <a:p>
            <a:r>
              <a:rPr lang="et-EE" sz="2400" dirty="0">
                <a:ea typeface="+mj-ea"/>
                <a:cs typeface="Times New Roman" panose="02020603050405020304" pitchFamily="18" charset="0"/>
              </a:rPr>
              <a:t>Fookus: </a:t>
            </a:r>
            <a:r>
              <a:rPr lang="et-EE" sz="2400" b="1" dirty="0">
                <a:ea typeface="+mj-ea"/>
                <a:cs typeface="Times New Roman" panose="02020603050405020304" pitchFamily="18" charset="0"/>
              </a:rPr>
              <a:t>ettevõtluskeskkond</a:t>
            </a:r>
            <a:r>
              <a:rPr lang="et-EE" sz="2400" dirty="0">
                <a:ea typeface="+mj-ea"/>
                <a:cs typeface="Times New Roman" panose="02020603050405020304" pitchFamily="18" charset="0"/>
              </a:rPr>
              <a:t> (ettevõtjate endi sisend)</a:t>
            </a:r>
          </a:p>
          <a:p>
            <a:pPr lvl="1"/>
            <a:r>
              <a:rPr lang="et-EE" sz="2000" dirty="0">
                <a:ea typeface="+mj-ea"/>
                <a:cs typeface="Times New Roman" panose="02020603050405020304" pitchFamily="18" charset="0"/>
              </a:rPr>
              <a:t>Taristu, elukeskkond, koostöövõrgustik, andmed</a:t>
            </a:r>
          </a:p>
          <a:p>
            <a:endParaRPr lang="et-EE" sz="2000" b="1" dirty="0">
              <a:ea typeface="+mj-ea"/>
              <a:cs typeface="Times New Roman" panose="02020603050405020304" pitchFamily="18" charset="0"/>
            </a:endParaRPr>
          </a:p>
        </p:txBody>
      </p:sp>
      <p:grpSp>
        <p:nvGrpSpPr>
          <p:cNvPr id="2" name="Rühm 3">
            <a:extLst>
              <a:ext uri="{FF2B5EF4-FFF2-40B4-BE49-F238E27FC236}">
                <a16:creationId xmlns:a16="http://schemas.microsoft.com/office/drawing/2014/main" id="{9A75DA0D-121B-46EF-04EE-9E74048A5E04}"/>
              </a:ext>
            </a:extLst>
          </p:cNvPr>
          <p:cNvGrpSpPr/>
          <p:nvPr/>
        </p:nvGrpSpPr>
        <p:grpSpPr>
          <a:xfrm>
            <a:off x="8587139" y="13129"/>
            <a:ext cx="3323553" cy="2042995"/>
            <a:chOff x="2636838" y="658813"/>
            <a:chExt cx="9301166" cy="5664203"/>
          </a:xfrm>
        </p:grpSpPr>
        <p:sp>
          <p:nvSpPr>
            <p:cNvPr id="3" name="Freeform 5">
              <a:extLst>
                <a:ext uri="{FF2B5EF4-FFF2-40B4-BE49-F238E27FC236}">
                  <a16:creationId xmlns:a16="http://schemas.microsoft.com/office/drawing/2014/main" id="{A169509F-3CD0-8B5C-D3E1-C54EA0D9BD23}"/>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5" name="Freeform 6">
              <a:extLst>
                <a:ext uri="{FF2B5EF4-FFF2-40B4-BE49-F238E27FC236}">
                  <a16:creationId xmlns:a16="http://schemas.microsoft.com/office/drawing/2014/main" id="{2B1DC646-004B-5464-F7F6-5BF8347A8727}"/>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7" name="Freeform 7">
              <a:extLst>
                <a:ext uri="{FF2B5EF4-FFF2-40B4-BE49-F238E27FC236}">
                  <a16:creationId xmlns:a16="http://schemas.microsoft.com/office/drawing/2014/main" id="{B9B8BD10-CD20-7F1E-29F5-5D025D491041}"/>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8" name="Freeform 8">
              <a:extLst>
                <a:ext uri="{FF2B5EF4-FFF2-40B4-BE49-F238E27FC236}">
                  <a16:creationId xmlns:a16="http://schemas.microsoft.com/office/drawing/2014/main" id="{883A2F61-D544-405C-DE2F-558302EA5F7F}"/>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dirty="0"/>
            </a:p>
          </p:txBody>
        </p:sp>
        <p:sp>
          <p:nvSpPr>
            <p:cNvPr id="9" name="Freeform 9">
              <a:extLst>
                <a:ext uri="{FF2B5EF4-FFF2-40B4-BE49-F238E27FC236}">
                  <a16:creationId xmlns:a16="http://schemas.microsoft.com/office/drawing/2014/main" id="{DE999F6C-B57F-4205-23B2-FCA11F11B46E}"/>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0" name="Freeform 10">
              <a:extLst>
                <a:ext uri="{FF2B5EF4-FFF2-40B4-BE49-F238E27FC236}">
                  <a16:creationId xmlns:a16="http://schemas.microsoft.com/office/drawing/2014/main" id="{6D957E20-18FF-0CDF-BA59-41ABDA07F84B}"/>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1" name="Freeform 11">
              <a:extLst>
                <a:ext uri="{FF2B5EF4-FFF2-40B4-BE49-F238E27FC236}">
                  <a16:creationId xmlns:a16="http://schemas.microsoft.com/office/drawing/2014/main" id="{7DA5F604-CC2D-5E0C-880D-76CDE6583742}"/>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2" name="Freeform 12">
              <a:extLst>
                <a:ext uri="{FF2B5EF4-FFF2-40B4-BE49-F238E27FC236}">
                  <a16:creationId xmlns:a16="http://schemas.microsoft.com/office/drawing/2014/main" id="{4A21B90C-D722-D63E-DA50-FD1574C210F1}"/>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3" name="Freeform 13">
              <a:extLst>
                <a:ext uri="{FF2B5EF4-FFF2-40B4-BE49-F238E27FC236}">
                  <a16:creationId xmlns:a16="http://schemas.microsoft.com/office/drawing/2014/main" id="{4C88BA8C-01F3-6DC6-BF9D-67926CDCCB14}"/>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4" name="Freeform 14">
              <a:extLst>
                <a:ext uri="{FF2B5EF4-FFF2-40B4-BE49-F238E27FC236}">
                  <a16:creationId xmlns:a16="http://schemas.microsoft.com/office/drawing/2014/main" id="{8A8034C5-0D94-A71B-0E5D-E0726E882ECD}"/>
                </a:ext>
              </a:extLst>
            </p:cNvPr>
            <p:cNvSpPr>
              <a:spLocks noEditPoints="1"/>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5" name="Freeform 15">
              <a:extLst>
                <a:ext uri="{FF2B5EF4-FFF2-40B4-BE49-F238E27FC236}">
                  <a16:creationId xmlns:a16="http://schemas.microsoft.com/office/drawing/2014/main" id="{7A0FBE0D-7F34-BE00-B024-D072D7041372}"/>
                </a:ext>
              </a:extLst>
            </p:cNvPr>
            <p:cNvSpPr>
              <a:spLocks noEditPoints="1"/>
            </p:cNvSpPr>
            <p:nvPr/>
          </p:nvSpPr>
          <p:spPr bwMode="auto">
            <a:xfrm>
              <a:off x="5133976" y="3021013"/>
              <a:ext cx="2643187" cy="2376490"/>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dirty="0"/>
            </a:p>
          </p:txBody>
        </p:sp>
        <p:sp>
          <p:nvSpPr>
            <p:cNvPr id="16" name="Freeform 16">
              <a:extLst>
                <a:ext uri="{FF2B5EF4-FFF2-40B4-BE49-F238E27FC236}">
                  <a16:creationId xmlns:a16="http://schemas.microsoft.com/office/drawing/2014/main" id="{02AEEBD9-A690-C0C7-6087-186A171CF3FF}"/>
                </a:ext>
              </a:extLst>
            </p:cNvPr>
            <p:cNvSpPr>
              <a:spLocks noEditPoints="1"/>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7" name="Freeform 17">
              <a:extLst>
                <a:ext uri="{FF2B5EF4-FFF2-40B4-BE49-F238E27FC236}">
                  <a16:creationId xmlns:a16="http://schemas.microsoft.com/office/drawing/2014/main" id="{D017BC7A-B7D3-CBFB-2CA4-FAA5DD6E01F5}"/>
                </a:ext>
              </a:extLst>
            </p:cNvPr>
            <p:cNvSpPr>
              <a:spLocks noEditPoints="1"/>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8" name="Freeform 18">
              <a:extLst>
                <a:ext uri="{FF2B5EF4-FFF2-40B4-BE49-F238E27FC236}">
                  <a16:creationId xmlns:a16="http://schemas.microsoft.com/office/drawing/2014/main" id="{DDD5E4BB-CF20-5D05-F677-76C3F4EFA428}"/>
                </a:ext>
              </a:extLst>
            </p:cNvPr>
            <p:cNvSpPr>
              <a:spLocks noEditPoints="1"/>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9" name="Freeform 19">
              <a:extLst>
                <a:ext uri="{FF2B5EF4-FFF2-40B4-BE49-F238E27FC236}">
                  <a16:creationId xmlns:a16="http://schemas.microsoft.com/office/drawing/2014/main" id="{37962DE4-5571-7553-07BF-59D799352B57}"/>
                </a:ext>
              </a:extLst>
            </p:cNvPr>
            <p:cNvSpPr>
              <a:spLocks noEditPoints="1"/>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20" name="TextBox 19">
              <a:extLst>
                <a:ext uri="{FF2B5EF4-FFF2-40B4-BE49-F238E27FC236}">
                  <a16:creationId xmlns:a16="http://schemas.microsoft.com/office/drawing/2014/main" id="{5A96A1DF-F52C-A01A-EBBA-3CB28642A082}"/>
                </a:ext>
              </a:extLst>
            </p:cNvPr>
            <p:cNvSpPr txBox="1"/>
            <p:nvPr/>
          </p:nvSpPr>
          <p:spPr>
            <a:xfrm>
              <a:off x="10314889" y="1702518"/>
              <a:ext cx="927264" cy="511986"/>
            </a:xfrm>
            <a:prstGeom prst="rect">
              <a:avLst/>
            </a:prstGeom>
            <a:noFill/>
          </p:spPr>
          <p:txBody>
            <a:bodyPr wrap="square" lIns="0" tIns="0" rIns="0" bIns="0" rtlCol="0">
              <a:spAutoFit/>
            </a:bodyPr>
            <a:lstStyle/>
            <a:p>
              <a:pPr algn="ctr"/>
              <a:r>
                <a:rPr lang="en-US" sz="600" dirty="0">
                  <a:solidFill>
                    <a:schemeClr val="bg1"/>
                  </a:solidFill>
                </a:rPr>
                <a:t>IDA-VIRUMAA</a:t>
              </a:r>
            </a:p>
          </p:txBody>
        </p:sp>
        <p:sp>
          <p:nvSpPr>
            <p:cNvPr id="21" name="TextBox 20">
              <a:extLst>
                <a:ext uri="{FF2B5EF4-FFF2-40B4-BE49-F238E27FC236}">
                  <a16:creationId xmlns:a16="http://schemas.microsoft.com/office/drawing/2014/main" id="{AA5D02D2-F972-C1E7-2991-BB7ABE158FA6}"/>
                </a:ext>
              </a:extLst>
            </p:cNvPr>
            <p:cNvSpPr txBox="1"/>
            <p:nvPr/>
          </p:nvSpPr>
          <p:spPr>
            <a:xfrm>
              <a:off x="8866435" y="1694727"/>
              <a:ext cx="927267" cy="511986"/>
            </a:xfrm>
            <a:prstGeom prst="rect">
              <a:avLst/>
            </a:prstGeom>
            <a:noFill/>
          </p:spPr>
          <p:txBody>
            <a:bodyPr wrap="square" lIns="0" tIns="0" rIns="0" bIns="0" rtlCol="0">
              <a:spAutoFit/>
            </a:bodyPr>
            <a:lstStyle/>
            <a:p>
              <a:pPr algn="ctr"/>
              <a:r>
                <a:rPr lang="en-US" sz="600" dirty="0">
                  <a:solidFill>
                    <a:srgbClr val="0000F0"/>
                  </a:solidFill>
                </a:rPr>
                <a:t>LÄÄNE-VIRUMAA</a:t>
              </a:r>
            </a:p>
          </p:txBody>
        </p:sp>
        <p:sp>
          <p:nvSpPr>
            <p:cNvPr id="22" name="TextBox 21">
              <a:extLst>
                <a:ext uri="{FF2B5EF4-FFF2-40B4-BE49-F238E27FC236}">
                  <a16:creationId xmlns:a16="http://schemas.microsoft.com/office/drawing/2014/main" id="{1019AB36-BB58-E77B-8B47-4A11B9537635}"/>
                </a:ext>
              </a:extLst>
            </p:cNvPr>
            <p:cNvSpPr txBox="1"/>
            <p:nvPr/>
          </p:nvSpPr>
          <p:spPr>
            <a:xfrm>
              <a:off x="6758553" y="1485428"/>
              <a:ext cx="1103433" cy="255993"/>
            </a:xfrm>
            <a:prstGeom prst="rect">
              <a:avLst/>
            </a:prstGeom>
            <a:noFill/>
          </p:spPr>
          <p:txBody>
            <a:bodyPr wrap="square" lIns="0" tIns="0" rIns="0" bIns="0" rtlCol="0">
              <a:spAutoFit/>
            </a:bodyPr>
            <a:lstStyle/>
            <a:p>
              <a:pPr algn="ctr"/>
              <a:r>
                <a:rPr lang="en-US" sz="600" dirty="0">
                  <a:solidFill>
                    <a:schemeClr val="bg1"/>
                  </a:solidFill>
                </a:rPr>
                <a:t>HARJUMAA</a:t>
              </a:r>
            </a:p>
          </p:txBody>
        </p:sp>
        <p:sp>
          <p:nvSpPr>
            <p:cNvPr id="23" name="TextBox 22">
              <a:extLst>
                <a:ext uri="{FF2B5EF4-FFF2-40B4-BE49-F238E27FC236}">
                  <a16:creationId xmlns:a16="http://schemas.microsoft.com/office/drawing/2014/main" id="{EA0F1816-9F4F-E5A7-3086-185C59977A72}"/>
                </a:ext>
              </a:extLst>
            </p:cNvPr>
            <p:cNvSpPr txBox="1"/>
            <p:nvPr/>
          </p:nvSpPr>
          <p:spPr>
            <a:xfrm>
              <a:off x="6318955" y="2555255"/>
              <a:ext cx="1114938" cy="255993"/>
            </a:xfrm>
            <a:prstGeom prst="rect">
              <a:avLst/>
            </a:prstGeom>
            <a:noFill/>
          </p:spPr>
          <p:txBody>
            <a:bodyPr wrap="square" lIns="0" tIns="0" rIns="0" bIns="0" rtlCol="0">
              <a:spAutoFit/>
            </a:bodyPr>
            <a:lstStyle/>
            <a:p>
              <a:pPr algn="ctr"/>
              <a:r>
                <a:rPr lang="en-US" sz="600" dirty="0">
                  <a:solidFill>
                    <a:srgbClr val="0000F0"/>
                  </a:solidFill>
                </a:rPr>
                <a:t>RAPLAMAA</a:t>
              </a:r>
            </a:p>
          </p:txBody>
        </p:sp>
        <p:sp>
          <p:nvSpPr>
            <p:cNvPr id="24" name="TextBox 23">
              <a:extLst>
                <a:ext uri="{FF2B5EF4-FFF2-40B4-BE49-F238E27FC236}">
                  <a16:creationId xmlns:a16="http://schemas.microsoft.com/office/drawing/2014/main" id="{43433F0E-8023-03B6-1D32-4B9782AFE063}"/>
                </a:ext>
              </a:extLst>
            </p:cNvPr>
            <p:cNvSpPr txBox="1"/>
            <p:nvPr/>
          </p:nvSpPr>
          <p:spPr>
            <a:xfrm>
              <a:off x="7341272" y="3943673"/>
              <a:ext cx="1290677" cy="255993"/>
            </a:xfrm>
            <a:prstGeom prst="rect">
              <a:avLst/>
            </a:prstGeom>
            <a:noFill/>
          </p:spPr>
          <p:txBody>
            <a:bodyPr wrap="square" lIns="0" tIns="0" rIns="0" bIns="0" rtlCol="0">
              <a:spAutoFit/>
            </a:bodyPr>
            <a:lstStyle/>
            <a:p>
              <a:pPr algn="ctr"/>
              <a:r>
                <a:rPr lang="en-US" sz="600" dirty="0">
                  <a:solidFill>
                    <a:srgbClr val="0000F0"/>
                  </a:solidFill>
                </a:rPr>
                <a:t>VILJANDIMAA</a:t>
              </a:r>
            </a:p>
          </p:txBody>
        </p:sp>
        <p:sp>
          <p:nvSpPr>
            <p:cNvPr id="25" name="TextBox 24">
              <a:extLst>
                <a:ext uri="{FF2B5EF4-FFF2-40B4-BE49-F238E27FC236}">
                  <a16:creationId xmlns:a16="http://schemas.microsoft.com/office/drawing/2014/main" id="{A916B98D-286F-7E5D-31DA-D1477EEA07CD}"/>
                </a:ext>
              </a:extLst>
            </p:cNvPr>
            <p:cNvSpPr txBox="1"/>
            <p:nvPr/>
          </p:nvSpPr>
          <p:spPr>
            <a:xfrm>
              <a:off x="6124573" y="3676754"/>
              <a:ext cx="1168315" cy="255993"/>
            </a:xfrm>
            <a:prstGeom prst="rect">
              <a:avLst/>
            </a:prstGeom>
            <a:noFill/>
          </p:spPr>
          <p:txBody>
            <a:bodyPr wrap="square" lIns="0" tIns="0" rIns="0" bIns="0" rtlCol="0">
              <a:spAutoFit/>
            </a:bodyPr>
            <a:lstStyle/>
            <a:p>
              <a:pPr algn="ctr"/>
              <a:r>
                <a:rPr lang="en-US" sz="600" dirty="0">
                  <a:solidFill>
                    <a:schemeClr val="bg1"/>
                  </a:solidFill>
                </a:rPr>
                <a:t>PÄRNUMAA</a:t>
              </a:r>
            </a:p>
          </p:txBody>
        </p:sp>
        <p:sp>
          <p:nvSpPr>
            <p:cNvPr id="26" name="TextBox 25">
              <a:extLst>
                <a:ext uri="{FF2B5EF4-FFF2-40B4-BE49-F238E27FC236}">
                  <a16:creationId xmlns:a16="http://schemas.microsoft.com/office/drawing/2014/main" id="{87DBA8CF-1270-92AF-E3B1-6B12F195BEAA}"/>
                </a:ext>
              </a:extLst>
            </p:cNvPr>
            <p:cNvSpPr txBox="1"/>
            <p:nvPr/>
          </p:nvSpPr>
          <p:spPr>
            <a:xfrm>
              <a:off x="3219644" y="3858943"/>
              <a:ext cx="1159209" cy="255993"/>
            </a:xfrm>
            <a:prstGeom prst="rect">
              <a:avLst/>
            </a:prstGeom>
            <a:noFill/>
          </p:spPr>
          <p:txBody>
            <a:bodyPr wrap="square" lIns="0" tIns="0" rIns="0" bIns="0" rtlCol="0">
              <a:spAutoFit/>
            </a:bodyPr>
            <a:lstStyle/>
            <a:p>
              <a:pPr algn="ctr"/>
              <a:r>
                <a:rPr lang="en-US" sz="600" dirty="0">
                  <a:solidFill>
                    <a:schemeClr val="bg1"/>
                  </a:solidFill>
                </a:rPr>
                <a:t>SAAREMAA</a:t>
              </a:r>
            </a:p>
          </p:txBody>
        </p:sp>
        <p:sp>
          <p:nvSpPr>
            <p:cNvPr id="27" name="TextBox 26">
              <a:extLst>
                <a:ext uri="{FF2B5EF4-FFF2-40B4-BE49-F238E27FC236}">
                  <a16:creationId xmlns:a16="http://schemas.microsoft.com/office/drawing/2014/main" id="{3492ACCC-9FFA-6E85-5D6F-D743386B58E9}"/>
                </a:ext>
              </a:extLst>
            </p:cNvPr>
            <p:cNvSpPr txBox="1"/>
            <p:nvPr/>
          </p:nvSpPr>
          <p:spPr>
            <a:xfrm>
              <a:off x="3531616" y="2632198"/>
              <a:ext cx="927264" cy="255993"/>
            </a:xfrm>
            <a:prstGeom prst="rect">
              <a:avLst/>
            </a:prstGeom>
            <a:noFill/>
          </p:spPr>
          <p:txBody>
            <a:bodyPr wrap="square" lIns="0" tIns="0" rIns="0" bIns="0" rtlCol="0">
              <a:spAutoFit/>
            </a:bodyPr>
            <a:lstStyle/>
            <a:p>
              <a:pPr algn="ctr"/>
              <a:r>
                <a:rPr lang="en-US" sz="600" dirty="0">
                  <a:solidFill>
                    <a:schemeClr val="bg1"/>
                  </a:solidFill>
                </a:rPr>
                <a:t>HIIUMAA</a:t>
              </a:r>
            </a:p>
          </p:txBody>
        </p:sp>
        <p:sp>
          <p:nvSpPr>
            <p:cNvPr id="28" name="TextBox 27">
              <a:extLst>
                <a:ext uri="{FF2B5EF4-FFF2-40B4-BE49-F238E27FC236}">
                  <a16:creationId xmlns:a16="http://schemas.microsoft.com/office/drawing/2014/main" id="{E48C0174-A0A0-CD7A-86A7-189B81B3C57C}"/>
                </a:ext>
              </a:extLst>
            </p:cNvPr>
            <p:cNvSpPr txBox="1"/>
            <p:nvPr/>
          </p:nvSpPr>
          <p:spPr>
            <a:xfrm>
              <a:off x="5063722" y="2629675"/>
              <a:ext cx="1168587" cy="255993"/>
            </a:xfrm>
            <a:prstGeom prst="rect">
              <a:avLst/>
            </a:prstGeom>
            <a:noFill/>
          </p:spPr>
          <p:txBody>
            <a:bodyPr wrap="square" lIns="0" tIns="0" rIns="0" bIns="0" rtlCol="0">
              <a:spAutoFit/>
            </a:bodyPr>
            <a:lstStyle/>
            <a:p>
              <a:pPr algn="ctr"/>
              <a:r>
                <a:rPr lang="en-US" sz="600" dirty="0">
                  <a:solidFill>
                    <a:schemeClr val="bg1"/>
                  </a:solidFill>
                </a:rPr>
                <a:t>LÄÄNEMAA</a:t>
              </a:r>
            </a:p>
          </p:txBody>
        </p:sp>
        <p:sp>
          <p:nvSpPr>
            <p:cNvPr id="29" name="TextBox 28">
              <a:extLst>
                <a:ext uri="{FF2B5EF4-FFF2-40B4-BE49-F238E27FC236}">
                  <a16:creationId xmlns:a16="http://schemas.microsoft.com/office/drawing/2014/main" id="{7B10A4D0-C1F0-464F-C873-9D91A4519E93}"/>
                </a:ext>
              </a:extLst>
            </p:cNvPr>
            <p:cNvSpPr txBox="1"/>
            <p:nvPr/>
          </p:nvSpPr>
          <p:spPr>
            <a:xfrm>
              <a:off x="7690810" y="2719243"/>
              <a:ext cx="1188037" cy="255993"/>
            </a:xfrm>
            <a:prstGeom prst="rect">
              <a:avLst/>
            </a:prstGeom>
            <a:noFill/>
          </p:spPr>
          <p:txBody>
            <a:bodyPr wrap="square" lIns="0" tIns="0" rIns="0" bIns="0" rtlCol="0">
              <a:spAutoFit/>
            </a:bodyPr>
            <a:lstStyle/>
            <a:p>
              <a:pPr algn="ctr"/>
              <a:r>
                <a:rPr lang="en-US" sz="600" dirty="0">
                  <a:solidFill>
                    <a:srgbClr val="0000F0"/>
                  </a:solidFill>
                </a:rPr>
                <a:t>JÄRVAMAA</a:t>
              </a:r>
            </a:p>
          </p:txBody>
        </p:sp>
        <p:sp>
          <p:nvSpPr>
            <p:cNvPr id="30" name="TextBox 29">
              <a:extLst>
                <a:ext uri="{FF2B5EF4-FFF2-40B4-BE49-F238E27FC236}">
                  <a16:creationId xmlns:a16="http://schemas.microsoft.com/office/drawing/2014/main" id="{0A462F64-DE39-ACFB-8A54-ED91568BA3B7}"/>
                </a:ext>
              </a:extLst>
            </p:cNvPr>
            <p:cNvSpPr txBox="1"/>
            <p:nvPr/>
          </p:nvSpPr>
          <p:spPr>
            <a:xfrm>
              <a:off x="8825763" y="3056717"/>
              <a:ext cx="1227026" cy="255993"/>
            </a:xfrm>
            <a:prstGeom prst="rect">
              <a:avLst/>
            </a:prstGeom>
            <a:noFill/>
          </p:spPr>
          <p:txBody>
            <a:bodyPr wrap="square" lIns="0" tIns="0" rIns="0" bIns="0" rtlCol="0">
              <a:spAutoFit/>
            </a:bodyPr>
            <a:lstStyle/>
            <a:p>
              <a:pPr algn="ctr"/>
              <a:r>
                <a:rPr lang="en-US" sz="600" dirty="0">
                  <a:solidFill>
                    <a:schemeClr val="bg1"/>
                  </a:solidFill>
                </a:rPr>
                <a:t>JÕGEVAMAA</a:t>
              </a:r>
            </a:p>
          </p:txBody>
        </p:sp>
        <p:sp>
          <p:nvSpPr>
            <p:cNvPr id="31" name="TextBox 30">
              <a:extLst>
                <a:ext uri="{FF2B5EF4-FFF2-40B4-BE49-F238E27FC236}">
                  <a16:creationId xmlns:a16="http://schemas.microsoft.com/office/drawing/2014/main" id="{AA444B08-7F76-6AEF-72D4-64F5271ED8D1}"/>
                </a:ext>
              </a:extLst>
            </p:cNvPr>
            <p:cNvSpPr txBox="1"/>
            <p:nvPr/>
          </p:nvSpPr>
          <p:spPr>
            <a:xfrm>
              <a:off x="9223755" y="3976566"/>
              <a:ext cx="1156911" cy="255993"/>
            </a:xfrm>
            <a:prstGeom prst="rect">
              <a:avLst/>
            </a:prstGeom>
            <a:noFill/>
          </p:spPr>
          <p:txBody>
            <a:bodyPr wrap="square" lIns="0" tIns="0" rIns="0" bIns="0" rtlCol="0">
              <a:spAutoFit/>
            </a:bodyPr>
            <a:lstStyle/>
            <a:p>
              <a:pPr algn="ctr"/>
              <a:r>
                <a:rPr lang="en-US" sz="600" dirty="0">
                  <a:solidFill>
                    <a:schemeClr val="bg1"/>
                  </a:solidFill>
                </a:rPr>
                <a:t>TARTUMAA</a:t>
              </a:r>
            </a:p>
          </p:txBody>
        </p:sp>
        <p:sp>
          <p:nvSpPr>
            <p:cNvPr id="32" name="TextBox 31">
              <a:extLst>
                <a:ext uri="{FF2B5EF4-FFF2-40B4-BE49-F238E27FC236}">
                  <a16:creationId xmlns:a16="http://schemas.microsoft.com/office/drawing/2014/main" id="{6A702231-D86D-EA06-E40D-4017A5123C28}"/>
                </a:ext>
              </a:extLst>
            </p:cNvPr>
            <p:cNvSpPr txBox="1"/>
            <p:nvPr/>
          </p:nvSpPr>
          <p:spPr>
            <a:xfrm>
              <a:off x="9659942" y="4784722"/>
              <a:ext cx="1200546" cy="255993"/>
            </a:xfrm>
            <a:prstGeom prst="rect">
              <a:avLst/>
            </a:prstGeom>
            <a:noFill/>
          </p:spPr>
          <p:txBody>
            <a:bodyPr wrap="square" lIns="0" tIns="0" rIns="0" bIns="0" rtlCol="0">
              <a:spAutoFit/>
            </a:bodyPr>
            <a:lstStyle/>
            <a:p>
              <a:pPr algn="ctr"/>
              <a:r>
                <a:rPr lang="en-US" sz="600" dirty="0">
                  <a:solidFill>
                    <a:schemeClr val="bg1"/>
                  </a:solidFill>
                </a:rPr>
                <a:t>PÕLVAMAA</a:t>
              </a:r>
            </a:p>
          </p:txBody>
        </p:sp>
        <p:sp>
          <p:nvSpPr>
            <p:cNvPr id="33" name="TextBox 32">
              <a:extLst>
                <a:ext uri="{FF2B5EF4-FFF2-40B4-BE49-F238E27FC236}">
                  <a16:creationId xmlns:a16="http://schemas.microsoft.com/office/drawing/2014/main" id="{BF6E9AD8-381B-0FCC-AF5F-5ADB03A46FA7}"/>
                </a:ext>
              </a:extLst>
            </p:cNvPr>
            <p:cNvSpPr txBox="1"/>
            <p:nvPr/>
          </p:nvSpPr>
          <p:spPr>
            <a:xfrm>
              <a:off x="9673663" y="5494430"/>
              <a:ext cx="1023479" cy="255993"/>
            </a:xfrm>
            <a:prstGeom prst="rect">
              <a:avLst/>
            </a:prstGeom>
            <a:noFill/>
          </p:spPr>
          <p:txBody>
            <a:bodyPr wrap="square" lIns="0" tIns="0" rIns="0" bIns="0" rtlCol="0">
              <a:spAutoFit/>
            </a:bodyPr>
            <a:lstStyle/>
            <a:p>
              <a:pPr algn="ctr"/>
              <a:r>
                <a:rPr lang="en-US" sz="600" dirty="0">
                  <a:solidFill>
                    <a:schemeClr val="bg1"/>
                  </a:solidFill>
                </a:rPr>
                <a:t>VÕRUMAA</a:t>
              </a:r>
            </a:p>
          </p:txBody>
        </p:sp>
        <p:sp>
          <p:nvSpPr>
            <p:cNvPr id="34" name="TextBox 33">
              <a:extLst>
                <a:ext uri="{FF2B5EF4-FFF2-40B4-BE49-F238E27FC236}">
                  <a16:creationId xmlns:a16="http://schemas.microsoft.com/office/drawing/2014/main" id="{F8F5FC29-C539-2365-CD48-A7D751435036}"/>
                </a:ext>
              </a:extLst>
            </p:cNvPr>
            <p:cNvSpPr txBox="1"/>
            <p:nvPr/>
          </p:nvSpPr>
          <p:spPr>
            <a:xfrm>
              <a:off x="8338705" y="4989424"/>
              <a:ext cx="1122033" cy="255993"/>
            </a:xfrm>
            <a:prstGeom prst="rect">
              <a:avLst/>
            </a:prstGeom>
            <a:noFill/>
          </p:spPr>
          <p:txBody>
            <a:bodyPr wrap="square" lIns="0" tIns="0" rIns="0" bIns="0" rtlCol="0">
              <a:spAutoFit/>
            </a:bodyPr>
            <a:lstStyle/>
            <a:p>
              <a:pPr algn="ctr"/>
              <a:r>
                <a:rPr lang="en-US" sz="600" dirty="0">
                  <a:solidFill>
                    <a:schemeClr val="bg1"/>
                  </a:solidFill>
                </a:rPr>
                <a:t>VALGAMAA</a:t>
              </a:r>
            </a:p>
          </p:txBody>
        </p:sp>
      </p:grpSp>
      <p:sp>
        <p:nvSpPr>
          <p:cNvPr id="35" name="Title 1">
            <a:extLst>
              <a:ext uri="{FF2B5EF4-FFF2-40B4-BE49-F238E27FC236}">
                <a16:creationId xmlns:a16="http://schemas.microsoft.com/office/drawing/2014/main" id="{DA8FCE3E-6DA9-F0CD-CBF8-EA1D5CAE8143}"/>
              </a:ext>
            </a:extLst>
          </p:cNvPr>
          <p:cNvSpPr>
            <a:spLocks noGrp="1"/>
          </p:cNvSpPr>
          <p:nvPr>
            <p:ph type="title"/>
          </p:nvPr>
        </p:nvSpPr>
        <p:spPr>
          <a:xfrm>
            <a:off x="829311" y="451445"/>
            <a:ext cx="9092598" cy="1078747"/>
          </a:xfrm>
        </p:spPr>
        <p:txBody>
          <a:bodyPr>
            <a:normAutofit/>
          </a:bodyPr>
          <a:lstStyle/>
          <a:p>
            <a:r>
              <a:rPr lang="et-EE" sz="4800" b="1" dirty="0">
                <a:latin typeface="+mn-lt"/>
              </a:rPr>
              <a:t>Sisu:</a:t>
            </a:r>
          </a:p>
        </p:txBody>
      </p:sp>
    </p:spTree>
    <p:extLst>
      <p:ext uri="{BB962C8B-B14F-4D97-AF65-F5344CB8AC3E}">
        <p14:creationId xmlns:p14="http://schemas.microsoft.com/office/powerpoint/2010/main" val="14563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77DB4-E121-FD6B-BC74-70DA05675695}"/>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62B14D42-ECB6-961C-AA61-485E2E7D0692}"/>
              </a:ext>
            </a:extLst>
          </p:cNvPr>
          <p:cNvSpPr txBox="1">
            <a:spLocks/>
          </p:cNvSpPr>
          <p:nvPr/>
        </p:nvSpPr>
        <p:spPr>
          <a:xfrm>
            <a:off x="502304" y="2246419"/>
            <a:ext cx="11147705" cy="4464313"/>
          </a:xfrm>
          <a:prstGeom prst="rect">
            <a:avLst/>
          </a:prstGeom>
        </p:spPr>
        <p:txBody>
          <a:bodyPr vert="horz" lIns="91074" tIns="45538" rIns="91074" bIns="4553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b="1" dirty="0">
                <a:ea typeface="+mj-ea"/>
                <a:cs typeface="Times New Roman" panose="02020603050405020304" pitchFamily="18" charset="0"/>
              </a:rPr>
              <a:t>Nõukogud: </a:t>
            </a:r>
            <a:r>
              <a:rPr lang="et-EE" dirty="0">
                <a:ea typeface="+mj-ea"/>
                <a:cs typeface="Times New Roman" panose="02020603050405020304" pitchFamily="18" charset="0"/>
              </a:rPr>
              <a:t>ministeeriumid (</a:t>
            </a:r>
            <a:r>
              <a:rPr lang="et-EE" dirty="0" err="1">
                <a:ea typeface="+mj-ea"/>
                <a:cs typeface="Times New Roman" panose="02020603050405020304" pitchFamily="18" charset="0"/>
              </a:rPr>
              <a:t>ReM</a:t>
            </a:r>
            <a:r>
              <a:rPr lang="et-EE" dirty="0">
                <a:ea typeface="+mj-ea"/>
                <a:cs typeface="Times New Roman" panose="02020603050405020304" pitchFamily="18" charset="0"/>
              </a:rPr>
              <a:t>, MKM, KLIM, HTM), maakonnad, ettevõtjad</a:t>
            </a:r>
          </a:p>
          <a:p>
            <a:pPr lvl="1"/>
            <a:r>
              <a:rPr lang="et-EE" dirty="0">
                <a:cs typeface="Times New Roman" panose="02020603050405020304" pitchFamily="18" charset="0"/>
              </a:rPr>
              <a:t>koosolekud, eksperdid, ettevõtjate sisend, kooskõlastamised</a:t>
            </a:r>
            <a:endParaRPr lang="et-EE" dirty="0">
              <a:ea typeface="+mj-ea"/>
              <a:cs typeface="Times New Roman" panose="02020603050405020304" pitchFamily="18" charset="0"/>
            </a:endParaRPr>
          </a:p>
          <a:p>
            <a:r>
              <a:rPr lang="et-EE" dirty="0">
                <a:ea typeface="+mj-ea"/>
                <a:cs typeface="Times New Roman" panose="02020603050405020304" pitchFamily="18" charset="0"/>
              </a:rPr>
              <a:t>Kesk-Eesti lepe 17.02.2025 (nõukogus kinnitamine)</a:t>
            </a:r>
          </a:p>
          <a:p>
            <a:r>
              <a:rPr lang="et-EE" dirty="0">
                <a:ea typeface="+mj-ea"/>
                <a:cs typeface="Times New Roman" panose="02020603050405020304" pitchFamily="18" charset="0"/>
              </a:rPr>
              <a:t>Lõuna-Eesti lepe (Kagu-Eesti erisused) 16.06.2025</a:t>
            </a:r>
            <a:endParaRPr lang="et-EE" sz="1400" dirty="0">
              <a:ea typeface="+mj-ea"/>
              <a:cs typeface="Times New Roman" panose="02020603050405020304" pitchFamily="18" charset="0"/>
            </a:endParaRPr>
          </a:p>
          <a:p>
            <a:r>
              <a:rPr lang="et-EE" b="1" dirty="0">
                <a:ea typeface="+mj-ea"/>
                <a:cs typeface="Times New Roman" panose="02020603050405020304" pitchFamily="18" charset="0"/>
              </a:rPr>
              <a:t>OECD toetav lõpparuanne </a:t>
            </a:r>
            <a:r>
              <a:rPr lang="et-EE" dirty="0">
                <a:ea typeface="+mj-ea"/>
                <a:cs typeface="Times New Roman" panose="02020603050405020304" pitchFamily="18" charset="0"/>
              </a:rPr>
              <a:t>juulis 2025 </a:t>
            </a:r>
            <a:r>
              <a:rPr lang="et-EE" sz="1600" dirty="0">
                <a:cs typeface="Times New Roman" panose="02020603050405020304" pitchFamily="18" charset="0"/>
                <a:hlinkClick r:id="rId3"/>
              </a:rPr>
              <a:t>https://www.oecd.org/en/publications/strengthening-place-based-regional-development-policy-in-estonia_45e0cdc7-en.html</a:t>
            </a:r>
            <a:r>
              <a:rPr lang="et-EE" sz="1600" dirty="0">
                <a:cs typeface="Times New Roman" panose="02020603050405020304" pitchFamily="18" charset="0"/>
              </a:rPr>
              <a:t> </a:t>
            </a:r>
            <a:endParaRPr lang="et-EE" sz="1600" dirty="0">
              <a:ea typeface="+mj-ea"/>
              <a:cs typeface="Times New Roman" panose="02020603050405020304" pitchFamily="18" charset="0"/>
            </a:endParaRPr>
          </a:p>
          <a:p>
            <a:r>
              <a:rPr lang="et-EE" b="1" dirty="0">
                <a:ea typeface="+mj-ea"/>
                <a:cs typeface="Times New Roman" panose="02020603050405020304" pitchFamily="18" charset="0"/>
              </a:rPr>
              <a:t>Valitsuskabineti toetav seisukoht (11.12.2025)</a:t>
            </a:r>
          </a:p>
          <a:p>
            <a:r>
              <a:rPr lang="et-EE" b="1" dirty="0">
                <a:ea typeface="+mj-ea"/>
                <a:cs typeface="Times New Roman" panose="02020603050405020304" pitchFamily="18" charset="0"/>
              </a:rPr>
              <a:t>Meetmete kavandamine </a:t>
            </a:r>
            <a:r>
              <a:rPr lang="et-EE" dirty="0">
                <a:ea typeface="+mj-ea"/>
                <a:cs typeface="Times New Roman" panose="02020603050405020304" pitchFamily="18" charset="0"/>
              </a:rPr>
              <a:t>(2025 lõpp – 2026)</a:t>
            </a:r>
          </a:p>
          <a:p>
            <a:r>
              <a:rPr lang="et-EE" dirty="0">
                <a:ea typeface="+mj-ea"/>
                <a:cs typeface="Times New Roman" panose="02020603050405020304" pitchFamily="18" charset="0"/>
              </a:rPr>
              <a:t>Kohtumised Kesk-Eesti </a:t>
            </a:r>
            <a:r>
              <a:rPr lang="et-EE" dirty="0" err="1">
                <a:ea typeface="+mj-ea"/>
                <a:cs typeface="Times New Roman" panose="02020603050405020304" pitchFamily="18" charset="0"/>
              </a:rPr>
              <a:t>MAROdega</a:t>
            </a:r>
            <a:r>
              <a:rPr lang="et-EE" dirty="0">
                <a:ea typeface="+mj-ea"/>
                <a:cs typeface="Times New Roman" panose="02020603050405020304" pitchFamily="18" charset="0"/>
              </a:rPr>
              <a:t> 10.-12. veebruar 2026</a:t>
            </a:r>
          </a:p>
          <a:p>
            <a:r>
              <a:rPr lang="et-EE" b="1" dirty="0">
                <a:ea typeface="+mj-ea"/>
                <a:cs typeface="Times New Roman" panose="02020603050405020304" pitchFamily="18" charset="0"/>
              </a:rPr>
              <a:t>Kesk-Eesti ja Lõuna-Eesti nõukogud veebruaris 2026</a:t>
            </a:r>
          </a:p>
        </p:txBody>
      </p:sp>
      <p:grpSp>
        <p:nvGrpSpPr>
          <p:cNvPr id="2" name="Rühm 3">
            <a:extLst>
              <a:ext uri="{FF2B5EF4-FFF2-40B4-BE49-F238E27FC236}">
                <a16:creationId xmlns:a16="http://schemas.microsoft.com/office/drawing/2014/main" id="{C181AB59-7889-F45A-BE5B-45A7FC33EFA6}"/>
              </a:ext>
            </a:extLst>
          </p:cNvPr>
          <p:cNvGrpSpPr/>
          <p:nvPr/>
        </p:nvGrpSpPr>
        <p:grpSpPr>
          <a:xfrm>
            <a:off x="8596436" y="24752"/>
            <a:ext cx="3323553" cy="2042995"/>
            <a:chOff x="2636838" y="658813"/>
            <a:chExt cx="9301166" cy="5664203"/>
          </a:xfrm>
        </p:grpSpPr>
        <p:sp>
          <p:nvSpPr>
            <p:cNvPr id="3" name="Freeform 5">
              <a:extLst>
                <a:ext uri="{FF2B5EF4-FFF2-40B4-BE49-F238E27FC236}">
                  <a16:creationId xmlns:a16="http://schemas.microsoft.com/office/drawing/2014/main" id="{F87BD859-19E0-FB5B-2941-C272CFE27CC6}"/>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5" name="Freeform 6">
              <a:extLst>
                <a:ext uri="{FF2B5EF4-FFF2-40B4-BE49-F238E27FC236}">
                  <a16:creationId xmlns:a16="http://schemas.microsoft.com/office/drawing/2014/main" id="{391DFFC7-A480-5C22-7E2E-D4DCF03B16C5}"/>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7" name="Freeform 7">
              <a:extLst>
                <a:ext uri="{FF2B5EF4-FFF2-40B4-BE49-F238E27FC236}">
                  <a16:creationId xmlns:a16="http://schemas.microsoft.com/office/drawing/2014/main" id="{2F340A4A-7997-0D93-7910-EB8F5B2A0592}"/>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8" name="Freeform 8">
              <a:extLst>
                <a:ext uri="{FF2B5EF4-FFF2-40B4-BE49-F238E27FC236}">
                  <a16:creationId xmlns:a16="http://schemas.microsoft.com/office/drawing/2014/main" id="{C374AA6E-C8B4-091E-D593-5ACA7054AF3F}"/>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dirty="0"/>
            </a:p>
          </p:txBody>
        </p:sp>
        <p:sp>
          <p:nvSpPr>
            <p:cNvPr id="9" name="Freeform 9">
              <a:extLst>
                <a:ext uri="{FF2B5EF4-FFF2-40B4-BE49-F238E27FC236}">
                  <a16:creationId xmlns:a16="http://schemas.microsoft.com/office/drawing/2014/main" id="{01D3D3A1-B730-B051-0743-C7EABF200459}"/>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0" name="Freeform 10">
              <a:extLst>
                <a:ext uri="{FF2B5EF4-FFF2-40B4-BE49-F238E27FC236}">
                  <a16:creationId xmlns:a16="http://schemas.microsoft.com/office/drawing/2014/main" id="{1E570839-6211-5509-32E8-4B258D416084}"/>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1" name="Freeform 11">
              <a:extLst>
                <a:ext uri="{FF2B5EF4-FFF2-40B4-BE49-F238E27FC236}">
                  <a16:creationId xmlns:a16="http://schemas.microsoft.com/office/drawing/2014/main" id="{06067238-3C29-06F6-49A1-D192E4BCC46F}"/>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2" name="Freeform 12">
              <a:extLst>
                <a:ext uri="{FF2B5EF4-FFF2-40B4-BE49-F238E27FC236}">
                  <a16:creationId xmlns:a16="http://schemas.microsoft.com/office/drawing/2014/main" id="{E814AF04-7D05-EDCF-3136-836E1319BDF9}"/>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3" name="Freeform 13">
              <a:extLst>
                <a:ext uri="{FF2B5EF4-FFF2-40B4-BE49-F238E27FC236}">
                  <a16:creationId xmlns:a16="http://schemas.microsoft.com/office/drawing/2014/main" id="{31A9FD6B-CD2F-1BFB-28DD-00085E4022CA}"/>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E1E00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4" name="Freeform 14">
              <a:extLst>
                <a:ext uri="{FF2B5EF4-FFF2-40B4-BE49-F238E27FC236}">
                  <a16:creationId xmlns:a16="http://schemas.microsoft.com/office/drawing/2014/main" id="{4F8CCC5B-95DF-F0BC-E324-54FEF7561B74}"/>
                </a:ext>
              </a:extLst>
            </p:cNvPr>
            <p:cNvSpPr>
              <a:spLocks noEditPoints="1"/>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5" name="Freeform 15">
              <a:extLst>
                <a:ext uri="{FF2B5EF4-FFF2-40B4-BE49-F238E27FC236}">
                  <a16:creationId xmlns:a16="http://schemas.microsoft.com/office/drawing/2014/main" id="{FB33CEA9-F72F-6F95-C7B0-76F992B3BE4A}"/>
                </a:ext>
              </a:extLst>
            </p:cNvPr>
            <p:cNvSpPr>
              <a:spLocks noEditPoints="1"/>
            </p:cNvSpPr>
            <p:nvPr/>
          </p:nvSpPr>
          <p:spPr bwMode="auto">
            <a:xfrm>
              <a:off x="5133976" y="3021013"/>
              <a:ext cx="2643187" cy="2376490"/>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dirty="0"/>
            </a:p>
          </p:txBody>
        </p:sp>
        <p:sp>
          <p:nvSpPr>
            <p:cNvPr id="16" name="Freeform 16">
              <a:extLst>
                <a:ext uri="{FF2B5EF4-FFF2-40B4-BE49-F238E27FC236}">
                  <a16:creationId xmlns:a16="http://schemas.microsoft.com/office/drawing/2014/main" id="{ACCFB61B-1DA8-17C9-6830-B61EBAF0477F}"/>
                </a:ext>
              </a:extLst>
            </p:cNvPr>
            <p:cNvSpPr>
              <a:spLocks noEditPoints="1"/>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7" name="Freeform 17">
              <a:extLst>
                <a:ext uri="{FF2B5EF4-FFF2-40B4-BE49-F238E27FC236}">
                  <a16:creationId xmlns:a16="http://schemas.microsoft.com/office/drawing/2014/main" id="{BD400082-9D72-2C90-43EB-5C3112DBF6C6}"/>
                </a:ext>
              </a:extLst>
            </p:cNvPr>
            <p:cNvSpPr>
              <a:spLocks noEditPoints="1"/>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8" name="Freeform 18">
              <a:extLst>
                <a:ext uri="{FF2B5EF4-FFF2-40B4-BE49-F238E27FC236}">
                  <a16:creationId xmlns:a16="http://schemas.microsoft.com/office/drawing/2014/main" id="{306E2FE4-56C0-B09A-18D6-4F417750CFEB}"/>
                </a:ext>
              </a:extLst>
            </p:cNvPr>
            <p:cNvSpPr>
              <a:spLocks noEditPoints="1"/>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0000F0"/>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19" name="Freeform 19">
              <a:extLst>
                <a:ext uri="{FF2B5EF4-FFF2-40B4-BE49-F238E27FC236}">
                  <a16:creationId xmlns:a16="http://schemas.microsoft.com/office/drawing/2014/main" id="{BFBF9EDB-262C-263C-264B-8561C748EFF0}"/>
                </a:ext>
              </a:extLst>
            </p:cNvPr>
            <p:cNvSpPr>
              <a:spLocks noEditPoints="1"/>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rgbClr val="FF2DB4"/>
            </a:solidFill>
            <a:ln w="7938" cap="rnd">
              <a:solidFill>
                <a:srgbClr val="FFFFFF"/>
              </a:solidFill>
              <a:prstDash val="solid"/>
              <a:round/>
              <a:headEnd/>
              <a:tailEnd/>
            </a:ln>
          </p:spPr>
          <p:txBody>
            <a:bodyPr vert="horz" wrap="square" lIns="91413" tIns="45707" rIns="91413" bIns="45707" numCol="1" anchor="t" anchorCtr="0" compatLnSpc="1">
              <a:prstTxWarp prst="textNoShape">
                <a:avLst/>
              </a:prstTxWarp>
            </a:bodyPr>
            <a:lstStyle/>
            <a:p>
              <a:endParaRPr lang="en-US" sz="2000"/>
            </a:p>
          </p:txBody>
        </p:sp>
        <p:sp>
          <p:nvSpPr>
            <p:cNvPr id="20" name="TextBox 19">
              <a:extLst>
                <a:ext uri="{FF2B5EF4-FFF2-40B4-BE49-F238E27FC236}">
                  <a16:creationId xmlns:a16="http://schemas.microsoft.com/office/drawing/2014/main" id="{6CEC2D81-B8C7-E3F8-2944-F1775C2F457C}"/>
                </a:ext>
              </a:extLst>
            </p:cNvPr>
            <p:cNvSpPr txBox="1"/>
            <p:nvPr/>
          </p:nvSpPr>
          <p:spPr>
            <a:xfrm>
              <a:off x="10314889" y="1702518"/>
              <a:ext cx="927264" cy="511986"/>
            </a:xfrm>
            <a:prstGeom prst="rect">
              <a:avLst/>
            </a:prstGeom>
            <a:noFill/>
          </p:spPr>
          <p:txBody>
            <a:bodyPr wrap="square" lIns="0" tIns="0" rIns="0" bIns="0" rtlCol="0">
              <a:spAutoFit/>
            </a:bodyPr>
            <a:lstStyle/>
            <a:p>
              <a:pPr algn="ctr"/>
              <a:r>
                <a:rPr lang="en-US" sz="600" dirty="0">
                  <a:solidFill>
                    <a:schemeClr val="bg1"/>
                  </a:solidFill>
                </a:rPr>
                <a:t>IDA-VIRUMAA</a:t>
              </a:r>
            </a:p>
          </p:txBody>
        </p:sp>
        <p:sp>
          <p:nvSpPr>
            <p:cNvPr id="21" name="TextBox 20">
              <a:extLst>
                <a:ext uri="{FF2B5EF4-FFF2-40B4-BE49-F238E27FC236}">
                  <a16:creationId xmlns:a16="http://schemas.microsoft.com/office/drawing/2014/main" id="{57CC9007-7DDE-12FA-6CA4-2E881502DF93}"/>
                </a:ext>
              </a:extLst>
            </p:cNvPr>
            <p:cNvSpPr txBox="1"/>
            <p:nvPr/>
          </p:nvSpPr>
          <p:spPr>
            <a:xfrm>
              <a:off x="8866435" y="1694727"/>
              <a:ext cx="927267" cy="511986"/>
            </a:xfrm>
            <a:prstGeom prst="rect">
              <a:avLst/>
            </a:prstGeom>
            <a:noFill/>
          </p:spPr>
          <p:txBody>
            <a:bodyPr wrap="square" lIns="0" tIns="0" rIns="0" bIns="0" rtlCol="0">
              <a:spAutoFit/>
            </a:bodyPr>
            <a:lstStyle/>
            <a:p>
              <a:pPr algn="ctr"/>
              <a:r>
                <a:rPr lang="en-US" sz="600" dirty="0">
                  <a:solidFill>
                    <a:srgbClr val="0000F0"/>
                  </a:solidFill>
                </a:rPr>
                <a:t>LÄÄNE-VIRUMAA</a:t>
              </a:r>
            </a:p>
          </p:txBody>
        </p:sp>
        <p:sp>
          <p:nvSpPr>
            <p:cNvPr id="22" name="TextBox 21">
              <a:extLst>
                <a:ext uri="{FF2B5EF4-FFF2-40B4-BE49-F238E27FC236}">
                  <a16:creationId xmlns:a16="http://schemas.microsoft.com/office/drawing/2014/main" id="{A4751EAA-31EE-EB9D-CC46-C74E34A7C482}"/>
                </a:ext>
              </a:extLst>
            </p:cNvPr>
            <p:cNvSpPr txBox="1"/>
            <p:nvPr/>
          </p:nvSpPr>
          <p:spPr>
            <a:xfrm>
              <a:off x="6758553" y="1485428"/>
              <a:ext cx="1103433" cy="255993"/>
            </a:xfrm>
            <a:prstGeom prst="rect">
              <a:avLst/>
            </a:prstGeom>
            <a:noFill/>
          </p:spPr>
          <p:txBody>
            <a:bodyPr wrap="square" lIns="0" tIns="0" rIns="0" bIns="0" rtlCol="0">
              <a:spAutoFit/>
            </a:bodyPr>
            <a:lstStyle/>
            <a:p>
              <a:pPr algn="ctr"/>
              <a:r>
                <a:rPr lang="en-US" sz="600" dirty="0">
                  <a:solidFill>
                    <a:schemeClr val="bg1"/>
                  </a:solidFill>
                </a:rPr>
                <a:t>HARJUMAA</a:t>
              </a:r>
            </a:p>
          </p:txBody>
        </p:sp>
        <p:sp>
          <p:nvSpPr>
            <p:cNvPr id="23" name="TextBox 22">
              <a:extLst>
                <a:ext uri="{FF2B5EF4-FFF2-40B4-BE49-F238E27FC236}">
                  <a16:creationId xmlns:a16="http://schemas.microsoft.com/office/drawing/2014/main" id="{01E30B05-DED0-8123-1958-E7EA6A2DB352}"/>
                </a:ext>
              </a:extLst>
            </p:cNvPr>
            <p:cNvSpPr txBox="1"/>
            <p:nvPr/>
          </p:nvSpPr>
          <p:spPr>
            <a:xfrm>
              <a:off x="6318955" y="2555255"/>
              <a:ext cx="1114938" cy="255993"/>
            </a:xfrm>
            <a:prstGeom prst="rect">
              <a:avLst/>
            </a:prstGeom>
            <a:noFill/>
          </p:spPr>
          <p:txBody>
            <a:bodyPr wrap="square" lIns="0" tIns="0" rIns="0" bIns="0" rtlCol="0">
              <a:spAutoFit/>
            </a:bodyPr>
            <a:lstStyle/>
            <a:p>
              <a:pPr algn="ctr"/>
              <a:r>
                <a:rPr lang="en-US" sz="600" dirty="0">
                  <a:solidFill>
                    <a:srgbClr val="0000F0"/>
                  </a:solidFill>
                </a:rPr>
                <a:t>RAPLAMAA</a:t>
              </a:r>
            </a:p>
          </p:txBody>
        </p:sp>
        <p:sp>
          <p:nvSpPr>
            <p:cNvPr id="24" name="TextBox 23">
              <a:extLst>
                <a:ext uri="{FF2B5EF4-FFF2-40B4-BE49-F238E27FC236}">
                  <a16:creationId xmlns:a16="http://schemas.microsoft.com/office/drawing/2014/main" id="{267F835D-9D14-B47D-6F5A-97B9DDDC564B}"/>
                </a:ext>
              </a:extLst>
            </p:cNvPr>
            <p:cNvSpPr txBox="1"/>
            <p:nvPr/>
          </p:nvSpPr>
          <p:spPr>
            <a:xfrm>
              <a:off x="7341272" y="3943673"/>
              <a:ext cx="1290677" cy="255993"/>
            </a:xfrm>
            <a:prstGeom prst="rect">
              <a:avLst/>
            </a:prstGeom>
            <a:noFill/>
          </p:spPr>
          <p:txBody>
            <a:bodyPr wrap="square" lIns="0" tIns="0" rIns="0" bIns="0" rtlCol="0">
              <a:spAutoFit/>
            </a:bodyPr>
            <a:lstStyle/>
            <a:p>
              <a:pPr algn="ctr"/>
              <a:r>
                <a:rPr lang="en-US" sz="600" dirty="0">
                  <a:solidFill>
                    <a:srgbClr val="0000F0"/>
                  </a:solidFill>
                </a:rPr>
                <a:t>VILJANDIMAA</a:t>
              </a:r>
            </a:p>
          </p:txBody>
        </p:sp>
        <p:sp>
          <p:nvSpPr>
            <p:cNvPr id="25" name="TextBox 24">
              <a:extLst>
                <a:ext uri="{FF2B5EF4-FFF2-40B4-BE49-F238E27FC236}">
                  <a16:creationId xmlns:a16="http://schemas.microsoft.com/office/drawing/2014/main" id="{6E68F7D1-8F11-59D5-E7C4-71018D4C9FE0}"/>
                </a:ext>
              </a:extLst>
            </p:cNvPr>
            <p:cNvSpPr txBox="1"/>
            <p:nvPr/>
          </p:nvSpPr>
          <p:spPr>
            <a:xfrm>
              <a:off x="6124573" y="3676754"/>
              <a:ext cx="1168315" cy="255993"/>
            </a:xfrm>
            <a:prstGeom prst="rect">
              <a:avLst/>
            </a:prstGeom>
            <a:noFill/>
          </p:spPr>
          <p:txBody>
            <a:bodyPr wrap="square" lIns="0" tIns="0" rIns="0" bIns="0" rtlCol="0">
              <a:spAutoFit/>
            </a:bodyPr>
            <a:lstStyle/>
            <a:p>
              <a:pPr algn="ctr"/>
              <a:r>
                <a:rPr lang="en-US" sz="600" dirty="0">
                  <a:solidFill>
                    <a:schemeClr val="bg1"/>
                  </a:solidFill>
                </a:rPr>
                <a:t>PÄRNUMAA</a:t>
              </a:r>
            </a:p>
          </p:txBody>
        </p:sp>
        <p:sp>
          <p:nvSpPr>
            <p:cNvPr id="26" name="TextBox 25">
              <a:extLst>
                <a:ext uri="{FF2B5EF4-FFF2-40B4-BE49-F238E27FC236}">
                  <a16:creationId xmlns:a16="http://schemas.microsoft.com/office/drawing/2014/main" id="{8DA5BB44-B383-B003-9954-135F3C9830AC}"/>
                </a:ext>
              </a:extLst>
            </p:cNvPr>
            <p:cNvSpPr txBox="1"/>
            <p:nvPr/>
          </p:nvSpPr>
          <p:spPr>
            <a:xfrm>
              <a:off x="3219644" y="3858943"/>
              <a:ext cx="1159209" cy="255993"/>
            </a:xfrm>
            <a:prstGeom prst="rect">
              <a:avLst/>
            </a:prstGeom>
            <a:noFill/>
          </p:spPr>
          <p:txBody>
            <a:bodyPr wrap="square" lIns="0" tIns="0" rIns="0" bIns="0" rtlCol="0">
              <a:spAutoFit/>
            </a:bodyPr>
            <a:lstStyle/>
            <a:p>
              <a:pPr algn="ctr"/>
              <a:r>
                <a:rPr lang="en-US" sz="600" dirty="0">
                  <a:solidFill>
                    <a:schemeClr val="bg1"/>
                  </a:solidFill>
                </a:rPr>
                <a:t>SAAREMAA</a:t>
              </a:r>
            </a:p>
          </p:txBody>
        </p:sp>
        <p:sp>
          <p:nvSpPr>
            <p:cNvPr id="27" name="TextBox 26">
              <a:extLst>
                <a:ext uri="{FF2B5EF4-FFF2-40B4-BE49-F238E27FC236}">
                  <a16:creationId xmlns:a16="http://schemas.microsoft.com/office/drawing/2014/main" id="{CB98396B-9042-0781-63CE-D0CB4E5CD7EE}"/>
                </a:ext>
              </a:extLst>
            </p:cNvPr>
            <p:cNvSpPr txBox="1"/>
            <p:nvPr/>
          </p:nvSpPr>
          <p:spPr>
            <a:xfrm>
              <a:off x="3531616" y="2632198"/>
              <a:ext cx="927264" cy="255993"/>
            </a:xfrm>
            <a:prstGeom prst="rect">
              <a:avLst/>
            </a:prstGeom>
            <a:noFill/>
          </p:spPr>
          <p:txBody>
            <a:bodyPr wrap="square" lIns="0" tIns="0" rIns="0" bIns="0" rtlCol="0">
              <a:spAutoFit/>
            </a:bodyPr>
            <a:lstStyle/>
            <a:p>
              <a:pPr algn="ctr"/>
              <a:r>
                <a:rPr lang="en-US" sz="600" dirty="0">
                  <a:solidFill>
                    <a:schemeClr val="bg1"/>
                  </a:solidFill>
                </a:rPr>
                <a:t>HIIUMAA</a:t>
              </a:r>
            </a:p>
          </p:txBody>
        </p:sp>
        <p:sp>
          <p:nvSpPr>
            <p:cNvPr id="28" name="TextBox 27">
              <a:extLst>
                <a:ext uri="{FF2B5EF4-FFF2-40B4-BE49-F238E27FC236}">
                  <a16:creationId xmlns:a16="http://schemas.microsoft.com/office/drawing/2014/main" id="{2F6CEB64-8185-33E6-DB2D-B530122F4774}"/>
                </a:ext>
              </a:extLst>
            </p:cNvPr>
            <p:cNvSpPr txBox="1"/>
            <p:nvPr/>
          </p:nvSpPr>
          <p:spPr>
            <a:xfrm>
              <a:off x="5063722" y="2629675"/>
              <a:ext cx="1168587" cy="255993"/>
            </a:xfrm>
            <a:prstGeom prst="rect">
              <a:avLst/>
            </a:prstGeom>
            <a:noFill/>
          </p:spPr>
          <p:txBody>
            <a:bodyPr wrap="square" lIns="0" tIns="0" rIns="0" bIns="0" rtlCol="0">
              <a:spAutoFit/>
            </a:bodyPr>
            <a:lstStyle/>
            <a:p>
              <a:pPr algn="ctr"/>
              <a:r>
                <a:rPr lang="en-US" sz="600" dirty="0">
                  <a:solidFill>
                    <a:schemeClr val="bg1"/>
                  </a:solidFill>
                </a:rPr>
                <a:t>LÄÄNEMAA</a:t>
              </a:r>
            </a:p>
          </p:txBody>
        </p:sp>
        <p:sp>
          <p:nvSpPr>
            <p:cNvPr id="29" name="TextBox 28">
              <a:extLst>
                <a:ext uri="{FF2B5EF4-FFF2-40B4-BE49-F238E27FC236}">
                  <a16:creationId xmlns:a16="http://schemas.microsoft.com/office/drawing/2014/main" id="{A11AC740-D561-48C4-6021-42E0BF71E604}"/>
                </a:ext>
              </a:extLst>
            </p:cNvPr>
            <p:cNvSpPr txBox="1"/>
            <p:nvPr/>
          </p:nvSpPr>
          <p:spPr>
            <a:xfrm>
              <a:off x="7690810" y="2719243"/>
              <a:ext cx="1188037" cy="255993"/>
            </a:xfrm>
            <a:prstGeom prst="rect">
              <a:avLst/>
            </a:prstGeom>
            <a:noFill/>
          </p:spPr>
          <p:txBody>
            <a:bodyPr wrap="square" lIns="0" tIns="0" rIns="0" bIns="0" rtlCol="0">
              <a:spAutoFit/>
            </a:bodyPr>
            <a:lstStyle/>
            <a:p>
              <a:pPr algn="ctr"/>
              <a:r>
                <a:rPr lang="en-US" sz="600" dirty="0">
                  <a:solidFill>
                    <a:srgbClr val="0000F0"/>
                  </a:solidFill>
                </a:rPr>
                <a:t>JÄRVAMAA</a:t>
              </a:r>
            </a:p>
          </p:txBody>
        </p:sp>
        <p:sp>
          <p:nvSpPr>
            <p:cNvPr id="30" name="TextBox 29">
              <a:extLst>
                <a:ext uri="{FF2B5EF4-FFF2-40B4-BE49-F238E27FC236}">
                  <a16:creationId xmlns:a16="http://schemas.microsoft.com/office/drawing/2014/main" id="{489557FC-8407-71DF-DE1F-B25D61857264}"/>
                </a:ext>
              </a:extLst>
            </p:cNvPr>
            <p:cNvSpPr txBox="1"/>
            <p:nvPr/>
          </p:nvSpPr>
          <p:spPr>
            <a:xfrm>
              <a:off x="8825763" y="3056717"/>
              <a:ext cx="1227026" cy="255993"/>
            </a:xfrm>
            <a:prstGeom prst="rect">
              <a:avLst/>
            </a:prstGeom>
            <a:noFill/>
          </p:spPr>
          <p:txBody>
            <a:bodyPr wrap="square" lIns="0" tIns="0" rIns="0" bIns="0" rtlCol="0">
              <a:spAutoFit/>
            </a:bodyPr>
            <a:lstStyle/>
            <a:p>
              <a:pPr algn="ctr"/>
              <a:r>
                <a:rPr lang="en-US" sz="600" dirty="0">
                  <a:solidFill>
                    <a:schemeClr val="bg1"/>
                  </a:solidFill>
                </a:rPr>
                <a:t>JÕGEVAMAA</a:t>
              </a:r>
            </a:p>
          </p:txBody>
        </p:sp>
        <p:sp>
          <p:nvSpPr>
            <p:cNvPr id="31" name="TextBox 30">
              <a:extLst>
                <a:ext uri="{FF2B5EF4-FFF2-40B4-BE49-F238E27FC236}">
                  <a16:creationId xmlns:a16="http://schemas.microsoft.com/office/drawing/2014/main" id="{1784C932-A428-497D-13B6-AA47FDE13032}"/>
                </a:ext>
              </a:extLst>
            </p:cNvPr>
            <p:cNvSpPr txBox="1"/>
            <p:nvPr/>
          </p:nvSpPr>
          <p:spPr>
            <a:xfrm>
              <a:off x="9223755" y="3976566"/>
              <a:ext cx="1156911" cy="255993"/>
            </a:xfrm>
            <a:prstGeom prst="rect">
              <a:avLst/>
            </a:prstGeom>
            <a:noFill/>
          </p:spPr>
          <p:txBody>
            <a:bodyPr wrap="square" lIns="0" tIns="0" rIns="0" bIns="0" rtlCol="0">
              <a:spAutoFit/>
            </a:bodyPr>
            <a:lstStyle/>
            <a:p>
              <a:pPr algn="ctr"/>
              <a:r>
                <a:rPr lang="en-US" sz="600" dirty="0">
                  <a:solidFill>
                    <a:schemeClr val="bg1"/>
                  </a:solidFill>
                </a:rPr>
                <a:t>TARTUMAA</a:t>
              </a:r>
            </a:p>
          </p:txBody>
        </p:sp>
        <p:sp>
          <p:nvSpPr>
            <p:cNvPr id="32" name="TextBox 31">
              <a:extLst>
                <a:ext uri="{FF2B5EF4-FFF2-40B4-BE49-F238E27FC236}">
                  <a16:creationId xmlns:a16="http://schemas.microsoft.com/office/drawing/2014/main" id="{42475756-F29B-D72E-018A-EED8A8959099}"/>
                </a:ext>
              </a:extLst>
            </p:cNvPr>
            <p:cNvSpPr txBox="1"/>
            <p:nvPr/>
          </p:nvSpPr>
          <p:spPr>
            <a:xfrm>
              <a:off x="9659942" y="4784722"/>
              <a:ext cx="1200546" cy="255993"/>
            </a:xfrm>
            <a:prstGeom prst="rect">
              <a:avLst/>
            </a:prstGeom>
            <a:noFill/>
          </p:spPr>
          <p:txBody>
            <a:bodyPr wrap="square" lIns="0" tIns="0" rIns="0" bIns="0" rtlCol="0">
              <a:spAutoFit/>
            </a:bodyPr>
            <a:lstStyle/>
            <a:p>
              <a:pPr algn="ctr"/>
              <a:r>
                <a:rPr lang="en-US" sz="600" dirty="0">
                  <a:solidFill>
                    <a:schemeClr val="bg1"/>
                  </a:solidFill>
                </a:rPr>
                <a:t>PÕLVAMAA</a:t>
              </a:r>
            </a:p>
          </p:txBody>
        </p:sp>
        <p:sp>
          <p:nvSpPr>
            <p:cNvPr id="33" name="TextBox 32">
              <a:extLst>
                <a:ext uri="{FF2B5EF4-FFF2-40B4-BE49-F238E27FC236}">
                  <a16:creationId xmlns:a16="http://schemas.microsoft.com/office/drawing/2014/main" id="{944A6A32-B380-68CE-AE7C-F089CA7AF2A5}"/>
                </a:ext>
              </a:extLst>
            </p:cNvPr>
            <p:cNvSpPr txBox="1"/>
            <p:nvPr/>
          </p:nvSpPr>
          <p:spPr>
            <a:xfrm>
              <a:off x="9673663" y="5494430"/>
              <a:ext cx="1023479" cy="255993"/>
            </a:xfrm>
            <a:prstGeom prst="rect">
              <a:avLst/>
            </a:prstGeom>
            <a:noFill/>
          </p:spPr>
          <p:txBody>
            <a:bodyPr wrap="square" lIns="0" tIns="0" rIns="0" bIns="0" rtlCol="0">
              <a:spAutoFit/>
            </a:bodyPr>
            <a:lstStyle/>
            <a:p>
              <a:pPr algn="ctr"/>
              <a:r>
                <a:rPr lang="en-US" sz="600" dirty="0">
                  <a:solidFill>
                    <a:schemeClr val="bg1"/>
                  </a:solidFill>
                </a:rPr>
                <a:t>VÕRUMAA</a:t>
              </a:r>
            </a:p>
          </p:txBody>
        </p:sp>
        <p:sp>
          <p:nvSpPr>
            <p:cNvPr id="34" name="TextBox 33">
              <a:extLst>
                <a:ext uri="{FF2B5EF4-FFF2-40B4-BE49-F238E27FC236}">
                  <a16:creationId xmlns:a16="http://schemas.microsoft.com/office/drawing/2014/main" id="{8BCB0913-37F9-31D9-3BA9-943389827328}"/>
                </a:ext>
              </a:extLst>
            </p:cNvPr>
            <p:cNvSpPr txBox="1"/>
            <p:nvPr/>
          </p:nvSpPr>
          <p:spPr>
            <a:xfrm>
              <a:off x="8338705" y="4989424"/>
              <a:ext cx="1122033" cy="255993"/>
            </a:xfrm>
            <a:prstGeom prst="rect">
              <a:avLst/>
            </a:prstGeom>
            <a:noFill/>
          </p:spPr>
          <p:txBody>
            <a:bodyPr wrap="square" lIns="0" tIns="0" rIns="0" bIns="0" rtlCol="0">
              <a:spAutoFit/>
            </a:bodyPr>
            <a:lstStyle/>
            <a:p>
              <a:pPr algn="ctr"/>
              <a:r>
                <a:rPr lang="en-US" sz="600" dirty="0">
                  <a:solidFill>
                    <a:schemeClr val="bg1"/>
                  </a:solidFill>
                </a:rPr>
                <a:t>VALGAMAA</a:t>
              </a:r>
            </a:p>
          </p:txBody>
        </p:sp>
      </p:grpSp>
      <p:sp>
        <p:nvSpPr>
          <p:cNvPr id="35" name="Title 1">
            <a:extLst>
              <a:ext uri="{FF2B5EF4-FFF2-40B4-BE49-F238E27FC236}">
                <a16:creationId xmlns:a16="http://schemas.microsoft.com/office/drawing/2014/main" id="{4D7E423E-963D-E481-27CD-C110963AA569}"/>
              </a:ext>
            </a:extLst>
          </p:cNvPr>
          <p:cNvSpPr>
            <a:spLocks noGrp="1"/>
          </p:cNvSpPr>
          <p:nvPr>
            <p:ph type="title"/>
          </p:nvPr>
        </p:nvSpPr>
        <p:spPr>
          <a:xfrm>
            <a:off x="829311" y="451445"/>
            <a:ext cx="9092598" cy="1078747"/>
          </a:xfrm>
        </p:spPr>
        <p:txBody>
          <a:bodyPr>
            <a:normAutofit/>
          </a:bodyPr>
          <a:lstStyle/>
          <a:p>
            <a:r>
              <a:rPr lang="et-EE" sz="4800" b="1" dirty="0">
                <a:latin typeface="+mn-lt"/>
              </a:rPr>
              <a:t>Tegevused:</a:t>
            </a:r>
          </a:p>
        </p:txBody>
      </p:sp>
    </p:spTree>
    <p:extLst>
      <p:ext uri="{BB962C8B-B14F-4D97-AF65-F5344CB8AC3E}">
        <p14:creationId xmlns:p14="http://schemas.microsoft.com/office/powerpoint/2010/main" val="22695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
          <p:cNvSpPr txBox="1">
            <a:spLocks noGrp="1"/>
          </p:cNvSpPr>
          <p:nvPr>
            <p:ph type="title"/>
          </p:nvPr>
        </p:nvSpPr>
        <p:spPr>
          <a:xfrm>
            <a:off x="610077" y="273623"/>
            <a:ext cx="10932160" cy="1138766"/>
          </a:xfrm>
          <a:prstGeom prst="rect">
            <a:avLst/>
          </a:prstGeom>
          <a:noFill/>
          <a:ln>
            <a:noFill/>
          </a:ln>
        </p:spPr>
        <p:txBody>
          <a:bodyPr spcFirstLastPara="1" vert="horz" wrap="square" lIns="121025" tIns="60501" rIns="121025" bIns="60501" rtlCol="0" anchor="ctr" anchorCtr="0">
            <a:noAutofit/>
          </a:bodyPr>
          <a:lstStyle/>
          <a:p>
            <a:pPr>
              <a:buSzPts val="4000"/>
            </a:pPr>
            <a:r>
              <a:rPr lang="et-EE" sz="4800" b="1" dirty="0">
                <a:latin typeface="+mn-lt"/>
              </a:rPr>
              <a:t>OECD soovitused 2025</a:t>
            </a:r>
            <a:endParaRPr sz="4800" b="1" dirty="0">
              <a:latin typeface="+mn-lt"/>
            </a:endParaRPr>
          </a:p>
        </p:txBody>
      </p:sp>
      <p:sp>
        <p:nvSpPr>
          <p:cNvPr id="630" name="Google Shape;630;p7"/>
          <p:cNvSpPr txBox="1">
            <a:spLocks noGrp="1"/>
          </p:cNvSpPr>
          <p:nvPr>
            <p:ph type="body" idx="1"/>
          </p:nvPr>
        </p:nvSpPr>
        <p:spPr>
          <a:xfrm>
            <a:off x="610075" y="1594276"/>
            <a:ext cx="4995734" cy="4964703"/>
          </a:xfrm>
          <a:prstGeom prst="rect">
            <a:avLst/>
          </a:prstGeom>
          <a:noFill/>
          <a:ln>
            <a:noFill/>
          </a:ln>
        </p:spPr>
        <p:txBody>
          <a:bodyPr spcFirstLastPara="1" vert="horz" wrap="square" lIns="121025" tIns="60501" rIns="121025" bIns="60501" rtlCol="0" anchor="t" anchorCtr="0">
            <a:normAutofit lnSpcReduction="10000"/>
          </a:bodyPr>
          <a:lstStyle/>
          <a:p>
            <a:pPr marL="455424" indent="-455424">
              <a:spcBef>
                <a:spcPts val="0"/>
              </a:spcBef>
              <a:buSzPts val="2800"/>
            </a:pPr>
            <a:r>
              <a:rPr lang="et-EE" sz="2790" dirty="0">
                <a:latin typeface="+mn-lt"/>
              </a:rPr>
              <a:t>Lõppraport juuli 2025:</a:t>
            </a:r>
          </a:p>
          <a:p>
            <a:pPr marL="455424" indent="-455424">
              <a:spcBef>
                <a:spcPts val="0"/>
              </a:spcBef>
              <a:buSzPts val="2800"/>
            </a:pPr>
            <a:r>
              <a:rPr lang="et-EE" sz="2790" dirty="0">
                <a:latin typeface="+mn-lt"/>
              </a:rPr>
              <a:t>Vältida „</a:t>
            </a:r>
            <a:r>
              <a:rPr lang="et-EE" sz="2790" b="1" dirty="0">
                <a:latin typeface="+mn-lt"/>
              </a:rPr>
              <a:t>kohapimedat“ regionaalpoliitikat</a:t>
            </a:r>
            <a:endParaRPr b="1" dirty="0">
              <a:latin typeface="+mn-lt"/>
            </a:endParaRPr>
          </a:p>
          <a:p>
            <a:pPr marL="455424" indent="-455424">
              <a:spcBef>
                <a:spcPts val="1196"/>
              </a:spcBef>
              <a:buSzPts val="2800"/>
            </a:pPr>
            <a:r>
              <a:rPr lang="et-EE" sz="2790" dirty="0">
                <a:latin typeface="+mn-lt"/>
              </a:rPr>
              <a:t>Tugevdada </a:t>
            </a:r>
            <a:r>
              <a:rPr lang="et-EE" sz="2790" b="1" dirty="0" err="1">
                <a:latin typeface="+mn-lt"/>
              </a:rPr>
              <a:t>tasanditevahelise</a:t>
            </a:r>
            <a:r>
              <a:rPr lang="et-EE" sz="2790" b="1" dirty="0">
                <a:latin typeface="+mn-lt"/>
              </a:rPr>
              <a:t> koostöö </a:t>
            </a:r>
            <a:r>
              <a:rPr lang="et-EE" sz="2790" dirty="0">
                <a:latin typeface="+mn-lt"/>
              </a:rPr>
              <a:t>protsesse</a:t>
            </a:r>
          </a:p>
          <a:p>
            <a:pPr marL="910935" lvl="1" indent="-455424">
              <a:spcBef>
                <a:spcPts val="1196"/>
              </a:spcBef>
              <a:buSzPts val="2800"/>
            </a:pPr>
            <a:r>
              <a:rPr lang="et-EE" sz="1800" i="1" dirty="0" err="1">
                <a:latin typeface="+mn-lt"/>
              </a:rPr>
              <a:t>multilevel</a:t>
            </a:r>
            <a:r>
              <a:rPr lang="et-EE" sz="1800" i="1" dirty="0">
                <a:latin typeface="+mn-lt"/>
              </a:rPr>
              <a:t> </a:t>
            </a:r>
            <a:r>
              <a:rPr lang="et-EE" sz="1800" i="1" dirty="0" err="1">
                <a:latin typeface="+mn-lt"/>
              </a:rPr>
              <a:t>governance</a:t>
            </a:r>
            <a:endParaRPr sz="1800" i="1" dirty="0">
              <a:latin typeface="+mn-lt"/>
            </a:endParaRPr>
          </a:p>
          <a:p>
            <a:pPr marL="455424" indent="-455424">
              <a:spcBef>
                <a:spcPts val="1196"/>
              </a:spcBef>
              <a:buSzPts val="2800"/>
            </a:pPr>
            <a:r>
              <a:rPr lang="et-EE" sz="2790" b="1" dirty="0">
                <a:latin typeface="+mn-lt"/>
              </a:rPr>
              <a:t>Jätkata</a:t>
            </a:r>
            <a:r>
              <a:rPr lang="et-EE" sz="2790" dirty="0">
                <a:latin typeface="+mn-lt"/>
              </a:rPr>
              <a:t> arengulepete/nõukogude tegevust + analüüsida selle </a:t>
            </a:r>
            <a:r>
              <a:rPr lang="et-EE" sz="2790" b="1" dirty="0">
                <a:latin typeface="+mn-lt"/>
              </a:rPr>
              <a:t>parandamise ja seadustamise </a:t>
            </a:r>
            <a:r>
              <a:rPr lang="et-EE" sz="2790" dirty="0">
                <a:latin typeface="+mn-lt"/>
              </a:rPr>
              <a:t>võimalusi</a:t>
            </a:r>
            <a:endParaRPr dirty="0">
              <a:latin typeface="+mn-lt"/>
            </a:endParaRPr>
          </a:p>
        </p:txBody>
      </p:sp>
      <p:pic>
        <p:nvPicPr>
          <p:cNvPr id="631" name="Google Shape;631;p7"/>
          <p:cNvPicPr preferRelativeResize="0"/>
          <p:nvPr/>
        </p:nvPicPr>
        <p:blipFill rotWithShape="1">
          <a:blip r:embed="rId3">
            <a:alphaModFix/>
          </a:blip>
          <a:srcRect/>
          <a:stretch/>
        </p:blipFill>
        <p:spPr>
          <a:xfrm>
            <a:off x="6662805" y="602931"/>
            <a:ext cx="4625735" cy="6115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30">
                                            <p:txEl>
                                              <p:pRg st="0" end="0"/>
                                            </p:txEl>
                                          </p:spTgt>
                                        </p:tgtEl>
                                        <p:attrNameLst>
                                          <p:attrName>style.visibility</p:attrName>
                                        </p:attrNameLst>
                                      </p:cBhvr>
                                      <p:to>
                                        <p:strVal val="visible"/>
                                      </p:to>
                                    </p:set>
                                    <p:animEffect transition="in" filter="fade">
                                      <p:cBhvr>
                                        <p:cTn id="7" dur="500"/>
                                        <p:tgtEl>
                                          <p:spTgt spid="6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0">
                                            <p:txEl>
                                              <p:pRg st="1" end="1"/>
                                            </p:txEl>
                                          </p:spTgt>
                                        </p:tgtEl>
                                        <p:attrNameLst>
                                          <p:attrName>style.visibility</p:attrName>
                                        </p:attrNameLst>
                                      </p:cBhvr>
                                      <p:to>
                                        <p:strVal val="visible"/>
                                      </p:to>
                                    </p:set>
                                    <p:animEffect transition="in" filter="fade">
                                      <p:cBhvr>
                                        <p:cTn id="12" dur="500"/>
                                        <p:tgtEl>
                                          <p:spTgt spid="6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0">
                                            <p:txEl>
                                              <p:pRg st="2" end="2"/>
                                            </p:txEl>
                                          </p:spTgt>
                                        </p:tgtEl>
                                        <p:attrNameLst>
                                          <p:attrName>style.visibility</p:attrName>
                                        </p:attrNameLst>
                                      </p:cBhvr>
                                      <p:to>
                                        <p:strVal val="visible"/>
                                      </p:to>
                                    </p:set>
                                    <p:animEffect transition="in" filter="fade">
                                      <p:cBhvr>
                                        <p:cTn id="17" dur="500"/>
                                        <p:tgtEl>
                                          <p:spTgt spid="630">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30">
                                            <p:txEl>
                                              <p:pRg st="3" end="3"/>
                                            </p:txEl>
                                          </p:spTgt>
                                        </p:tgtEl>
                                        <p:attrNameLst>
                                          <p:attrName>style.visibility</p:attrName>
                                        </p:attrNameLst>
                                      </p:cBhvr>
                                      <p:to>
                                        <p:strVal val="visible"/>
                                      </p:to>
                                    </p:set>
                                    <p:animEffect transition="in" filter="fade">
                                      <p:cBhvr>
                                        <p:cTn id="21" dur="500"/>
                                        <p:tgtEl>
                                          <p:spTgt spid="63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30">
                                            <p:txEl>
                                              <p:pRg st="4" end="4"/>
                                            </p:txEl>
                                          </p:spTgt>
                                        </p:tgtEl>
                                        <p:attrNameLst>
                                          <p:attrName>style.visibility</p:attrName>
                                        </p:attrNameLst>
                                      </p:cBhvr>
                                      <p:to>
                                        <p:strVal val="visible"/>
                                      </p:to>
                                    </p:set>
                                    <p:animEffect transition="in" filter="fade">
                                      <p:cBhvr>
                                        <p:cTn id="26" dur="500"/>
                                        <p:tgtEl>
                                          <p:spTgt spid="6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A50A-947F-13F3-9A92-F9C3F2EBC81A}"/>
              </a:ext>
            </a:extLst>
          </p:cNvPr>
          <p:cNvSpPr>
            <a:spLocks noGrp="1"/>
          </p:cNvSpPr>
          <p:nvPr>
            <p:ph type="title"/>
          </p:nvPr>
        </p:nvSpPr>
        <p:spPr>
          <a:xfrm>
            <a:off x="607616" y="273621"/>
            <a:ext cx="10937082" cy="766415"/>
          </a:xfrm>
        </p:spPr>
        <p:txBody>
          <a:bodyPr>
            <a:noAutofit/>
          </a:bodyPr>
          <a:lstStyle/>
          <a:p>
            <a:r>
              <a:rPr lang="et-EE" sz="2800" b="1" dirty="0">
                <a:latin typeface="+mn-lt"/>
                <a:cs typeface="Times New Roman" panose="02020603050405020304" pitchFamily="18" charset="0"/>
              </a:rPr>
              <a:t>Lepete kinnitamine: 17.02.2025 Kesk-Eesti; 16.06.2025 Lõuna-Eesti</a:t>
            </a:r>
          </a:p>
        </p:txBody>
      </p:sp>
      <p:pic>
        <p:nvPicPr>
          <p:cNvPr id="4" name="Picture 3">
            <a:extLst>
              <a:ext uri="{FF2B5EF4-FFF2-40B4-BE49-F238E27FC236}">
                <a16:creationId xmlns:a16="http://schemas.microsoft.com/office/drawing/2014/main" id="{0E7F1443-88B9-2913-02F7-408F8D0D463C}"/>
              </a:ext>
            </a:extLst>
          </p:cNvPr>
          <p:cNvPicPr>
            <a:picLocks noChangeAspect="1"/>
          </p:cNvPicPr>
          <p:nvPr/>
        </p:nvPicPr>
        <p:blipFill>
          <a:blip r:embed="rId2"/>
          <a:stretch>
            <a:fillRect/>
          </a:stretch>
        </p:blipFill>
        <p:spPr>
          <a:xfrm>
            <a:off x="243508" y="1328068"/>
            <a:ext cx="7473475" cy="4670922"/>
          </a:xfrm>
          <a:prstGeom prst="rect">
            <a:avLst/>
          </a:prstGeom>
        </p:spPr>
      </p:pic>
      <p:pic>
        <p:nvPicPr>
          <p:cNvPr id="5" name="Picture 4">
            <a:extLst>
              <a:ext uri="{FF2B5EF4-FFF2-40B4-BE49-F238E27FC236}">
                <a16:creationId xmlns:a16="http://schemas.microsoft.com/office/drawing/2014/main" id="{348B73F1-FE1C-FD56-ACC6-512049574886}"/>
              </a:ext>
            </a:extLst>
          </p:cNvPr>
          <p:cNvPicPr>
            <a:picLocks noChangeAspect="1"/>
          </p:cNvPicPr>
          <p:nvPr/>
        </p:nvPicPr>
        <p:blipFill>
          <a:blip r:embed="rId3"/>
          <a:stretch>
            <a:fillRect/>
          </a:stretch>
        </p:blipFill>
        <p:spPr>
          <a:xfrm>
            <a:off x="5031163" y="2408188"/>
            <a:ext cx="6877642" cy="4298526"/>
          </a:xfrm>
          <a:prstGeom prst="rect">
            <a:avLst/>
          </a:prstGeom>
        </p:spPr>
      </p:pic>
    </p:spTree>
    <p:extLst>
      <p:ext uri="{BB962C8B-B14F-4D97-AF65-F5344CB8AC3E}">
        <p14:creationId xmlns:p14="http://schemas.microsoft.com/office/powerpoint/2010/main" val="38079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218B9E-93CB-41E7-4659-48B4773736DA}"/>
              </a:ext>
            </a:extLst>
          </p:cNvPr>
          <p:cNvSpPr>
            <a:spLocks noGrp="1"/>
          </p:cNvSpPr>
          <p:nvPr>
            <p:ph sz="half" idx="1"/>
          </p:nvPr>
        </p:nvSpPr>
        <p:spPr>
          <a:xfrm>
            <a:off x="570508" y="1361404"/>
            <a:ext cx="5112568" cy="695189"/>
          </a:xfrm>
        </p:spPr>
        <p:txBody>
          <a:bodyPr/>
          <a:lstStyle/>
          <a:p>
            <a:pPr marL="0" lvl="0" indent="0">
              <a:buNone/>
            </a:pPr>
            <a:r>
              <a:rPr lang="et-EE" sz="2800" b="1" dirty="0">
                <a:latin typeface="+mn-lt"/>
              </a:rPr>
              <a:t>Kesk-Eesti arengulepe</a:t>
            </a:r>
          </a:p>
          <a:p>
            <a:pPr marL="0" lvl="0" indent="0">
              <a:buNone/>
            </a:pPr>
            <a:endParaRPr lang="et-EE" sz="1500" b="1" dirty="0">
              <a:latin typeface="+mn-lt"/>
            </a:endParaRPr>
          </a:p>
        </p:txBody>
      </p:sp>
      <p:sp>
        <p:nvSpPr>
          <p:cNvPr id="6" name="Content Placeholder 5">
            <a:extLst>
              <a:ext uri="{FF2B5EF4-FFF2-40B4-BE49-F238E27FC236}">
                <a16:creationId xmlns:a16="http://schemas.microsoft.com/office/drawing/2014/main" id="{0F6956DD-070B-F78D-D20D-1330565D1248}"/>
              </a:ext>
            </a:extLst>
          </p:cNvPr>
          <p:cNvSpPr>
            <a:spLocks noGrp="1"/>
          </p:cNvSpPr>
          <p:nvPr>
            <p:ph sz="half" idx="13"/>
          </p:nvPr>
        </p:nvSpPr>
        <p:spPr>
          <a:xfrm>
            <a:off x="5932140" y="1361404"/>
            <a:ext cx="5367272" cy="614736"/>
          </a:xfrm>
        </p:spPr>
        <p:txBody>
          <a:bodyPr/>
          <a:lstStyle/>
          <a:p>
            <a:pPr marL="0" indent="0">
              <a:buNone/>
            </a:pPr>
            <a:r>
              <a:rPr lang="et-EE" sz="2800" b="1" dirty="0">
                <a:latin typeface="+mn-lt"/>
              </a:rPr>
              <a:t>Lõuna-Eesti arengulepe</a:t>
            </a:r>
          </a:p>
          <a:p>
            <a:pPr marL="0" lvl="0" indent="0">
              <a:buNone/>
            </a:pPr>
            <a:endParaRPr lang="et-EE" sz="1900" b="1" dirty="0">
              <a:latin typeface="+mn-lt"/>
            </a:endParaRPr>
          </a:p>
        </p:txBody>
      </p:sp>
      <p:sp>
        <p:nvSpPr>
          <p:cNvPr id="3" name="TextBox 2">
            <a:extLst>
              <a:ext uri="{FF2B5EF4-FFF2-40B4-BE49-F238E27FC236}">
                <a16:creationId xmlns:a16="http://schemas.microsoft.com/office/drawing/2014/main" id="{5CA132AC-1FFF-CC2E-0876-B9D971240050}"/>
              </a:ext>
            </a:extLst>
          </p:cNvPr>
          <p:cNvSpPr txBox="1"/>
          <p:nvPr/>
        </p:nvSpPr>
        <p:spPr>
          <a:xfrm>
            <a:off x="564540" y="2056593"/>
            <a:ext cx="5251255" cy="4093428"/>
          </a:xfrm>
          <a:prstGeom prst="rect">
            <a:avLst/>
          </a:prstGeom>
          <a:noFill/>
        </p:spPr>
        <p:txBody>
          <a:bodyPr wrap="square">
            <a:spAutoFit/>
          </a:bodyPr>
          <a:lstStyle/>
          <a:p>
            <a:pPr marL="342900" lvl="0" indent="-342900">
              <a:buFont typeface="Arial" panose="020B0604020202020204" pitchFamily="34" charset="0"/>
              <a:buChar char="•"/>
            </a:pPr>
            <a:r>
              <a:rPr lang="et-EE" sz="2000" b="1" dirty="0">
                <a:latin typeface="+mn-lt"/>
              </a:rPr>
              <a:t>Ettevõtlustaristu ja tööstusalad:</a:t>
            </a:r>
            <a:r>
              <a:rPr lang="et-EE" sz="2000" dirty="0">
                <a:latin typeface="+mn-lt"/>
              </a:rPr>
              <a:t> </a:t>
            </a:r>
          </a:p>
          <a:p>
            <a:pPr marL="0" lvl="0" indent="0">
              <a:buNone/>
            </a:pPr>
            <a:r>
              <a:rPr lang="et-EE" sz="2000" dirty="0">
                <a:latin typeface="+mn-lt"/>
              </a:rPr>
              <a:t>kaasaegne taristu + planeeringute kiirendamine</a:t>
            </a:r>
          </a:p>
          <a:p>
            <a:pPr marL="342900" lvl="0" indent="-342900">
              <a:buFont typeface="Arial" panose="020B0604020202020204" pitchFamily="34" charset="0"/>
              <a:buChar char="•"/>
            </a:pPr>
            <a:r>
              <a:rPr lang="et-EE" sz="2000" b="1" dirty="0">
                <a:latin typeface="+mn-lt"/>
              </a:rPr>
              <a:t>Tööjõu ja hariduse sidumine:</a:t>
            </a:r>
            <a:r>
              <a:rPr lang="et-EE" sz="2000" dirty="0">
                <a:latin typeface="+mn-lt"/>
              </a:rPr>
              <a:t> </a:t>
            </a:r>
          </a:p>
          <a:p>
            <a:pPr marL="0" lvl="0" indent="0">
              <a:buNone/>
            </a:pPr>
            <a:r>
              <a:rPr lang="et-EE" sz="2000" dirty="0">
                <a:latin typeface="+mn-lt"/>
              </a:rPr>
              <a:t>oskustööjõu järelkasv, praktikad, </a:t>
            </a:r>
          </a:p>
          <a:p>
            <a:pPr marL="0" lvl="0" indent="0">
              <a:buNone/>
            </a:pPr>
            <a:r>
              <a:rPr lang="et-EE" sz="2000" dirty="0" err="1">
                <a:latin typeface="+mn-lt"/>
              </a:rPr>
              <a:t>ettevõtete-koolide</a:t>
            </a:r>
            <a:r>
              <a:rPr lang="et-EE" sz="2000" dirty="0">
                <a:latin typeface="+mn-lt"/>
              </a:rPr>
              <a:t> koostöö</a:t>
            </a:r>
          </a:p>
          <a:p>
            <a:pPr marL="342900" lvl="0" indent="-342900">
              <a:buFont typeface="Arial" panose="020B0604020202020204" pitchFamily="34" charset="0"/>
              <a:buChar char="•"/>
            </a:pPr>
            <a:r>
              <a:rPr lang="et-EE" sz="2000" b="1" dirty="0">
                <a:latin typeface="+mn-lt"/>
              </a:rPr>
              <a:t>Innovatsioon ja ettevõtluskasv:</a:t>
            </a:r>
            <a:r>
              <a:rPr lang="et-EE" sz="2000" dirty="0">
                <a:latin typeface="+mn-lt"/>
              </a:rPr>
              <a:t> </a:t>
            </a:r>
          </a:p>
          <a:p>
            <a:pPr marL="0" lvl="0" indent="0">
              <a:buNone/>
            </a:pPr>
            <a:r>
              <a:rPr lang="et-EE" sz="2000" dirty="0">
                <a:latin typeface="+mn-lt"/>
              </a:rPr>
              <a:t>klastrid, inkubaatorid, ettevõtete uuendusmeelsus</a:t>
            </a:r>
          </a:p>
          <a:p>
            <a:pPr marL="342900" lvl="0" indent="-342900">
              <a:buFont typeface="Arial" panose="020B0604020202020204" pitchFamily="34" charset="0"/>
              <a:buChar char="•"/>
            </a:pPr>
            <a:r>
              <a:rPr lang="et-EE" sz="2000" b="1" dirty="0">
                <a:latin typeface="+mn-lt"/>
              </a:rPr>
              <a:t>Liikuvus ja digitaristu:</a:t>
            </a:r>
            <a:r>
              <a:rPr lang="et-EE" sz="2000" dirty="0">
                <a:latin typeface="+mn-lt"/>
              </a:rPr>
              <a:t> </a:t>
            </a:r>
          </a:p>
          <a:p>
            <a:pPr marL="0" lvl="0" indent="0">
              <a:buNone/>
            </a:pPr>
            <a:r>
              <a:rPr lang="et-EE" sz="2000" dirty="0">
                <a:latin typeface="+mn-lt"/>
              </a:rPr>
              <a:t>tööjõu ligipääsetavus, kiire internet, regionaalne </a:t>
            </a:r>
          </a:p>
          <a:p>
            <a:pPr marL="0" lvl="0" indent="0">
              <a:buNone/>
            </a:pPr>
            <a:r>
              <a:rPr lang="et-EE" sz="2000" dirty="0">
                <a:latin typeface="+mn-lt"/>
              </a:rPr>
              <a:t>ühenduvus</a:t>
            </a:r>
          </a:p>
          <a:p>
            <a:pPr marL="342900" lvl="0" indent="-342900">
              <a:buFont typeface="Arial" panose="020B0604020202020204" pitchFamily="34" charset="0"/>
              <a:buChar char="•"/>
            </a:pPr>
            <a:r>
              <a:rPr lang="et-EE" sz="2000" b="1" dirty="0">
                <a:latin typeface="+mn-lt"/>
              </a:rPr>
              <a:t>Kestlik ettevõtluskeskkond:</a:t>
            </a:r>
            <a:r>
              <a:rPr lang="et-EE" sz="2000" dirty="0">
                <a:latin typeface="+mn-lt"/>
              </a:rPr>
              <a:t> </a:t>
            </a:r>
          </a:p>
          <a:p>
            <a:pPr marL="0" lvl="0" indent="0">
              <a:buNone/>
            </a:pPr>
            <a:r>
              <a:rPr lang="et-EE" sz="2000" dirty="0">
                <a:latin typeface="+mn-lt"/>
              </a:rPr>
              <a:t>energiatõhusus, rohepõhised lahendused, </a:t>
            </a:r>
          </a:p>
          <a:p>
            <a:pPr marL="0" lvl="0" indent="0">
              <a:buNone/>
            </a:pPr>
            <a:r>
              <a:rPr lang="et-EE" sz="2000" dirty="0">
                <a:latin typeface="+mn-lt"/>
              </a:rPr>
              <a:t>ühised projektid</a:t>
            </a:r>
          </a:p>
        </p:txBody>
      </p:sp>
      <p:sp>
        <p:nvSpPr>
          <p:cNvPr id="7" name="TextBox 6">
            <a:extLst>
              <a:ext uri="{FF2B5EF4-FFF2-40B4-BE49-F238E27FC236}">
                <a16:creationId xmlns:a16="http://schemas.microsoft.com/office/drawing/2014/main" id="{C5CE4C7C-FF6A-81D6-2BF8-C3F22B708A4C}"/>
              </a:ext>
            </a:extLst>
          </p:cNvPr>
          <p:cNvSpPr txBox="1"/>
          <p:nvPr/>
        </p:nvSpPr>
        <p:spPr>
          <a:xfrm>
            <a:off x="6073598" y="1976140"/>
            <a:ext cx="5727312" cy="4708981"/>
          </a:xfrm>
          <a:prstGeom prst="rect">
            <a:avLst/>
          </a:prstGeom>
          <a:noFill/>
        </p:spPr>
        <p:txBody>
          <a:bodyPr wrap="square">
            <a:spAutoFit/>
          </a:bodyPr>
          <a:lstStyle/>
          <a:p>
            <a:pPr marL="342900" lvl="0" indent="-342900">
              <a:buFont typeface="Arial" panose="020B0604020202020204" pitchFamily="34" charset="0"/>
              <a:buChar char="•"/>
            </a:pPr>
            <a:r>
              <a:rPr lang="et-EE" sz="2000" b="1" dirty="0">
                <a:latin typeface="+mn-lt"/>
              </a:rPr>
              <a:t>Tugev ettevõtluskeskkond:</a:t>
            </a:r>
            <a:r>
              <a:rPr lang="et-EE" sz="2000" dirty="0">
                <a:latin typeface="+mn-lt"/>
              </a:rPr>
              <a:t> </a:t>
            </a:r>
          </a:p>
          <a:p>
            <a:pPr marL="0" lvl="0" indent="0">
              <a:buNone/>
            </a:pPr>
            <a:r>
              <a:rPr lang="et-EE" sz="2000" dirty="0">
                <a:latin typeface="+mn-lt"/>
              </a:rPr>
              <a:t>lisandväärtus, innovatsioon, investeeringute ligimeelitamine</a:t>
            </a:r>
          </a:p>
          <a:p>
            <a:pPr marL="342900" lvl="0" indent="-342900">
              <a:buFont typeface="Arial" panose="020B0604020202020204" pitchFamily="34" charset="0"/>
              <a:buChar char="•"/>
            </a:pPr>
            <a:r>
              <a:rPr lang="et-EE" sz="2000" b="1" dirty="0">
                <a:latin typeface="+mn-lt"/>
              </a:rPr>
              <a:t>Tööjõu ja talentide hoidmine:</a:t>
            </a:r>
          </a:p>
          <a:p>
            <a:pPr marL="0" lvl="0" indent="0">
              <a:buNone/>
            </a:pPr>
            <a:r>
              <a:rPr lang="et-EE" sz="2000" dirty="0">
                <a:latin typeface="+mn-lt"/>
              </a:rPr>
              <a:t>ülikoolide-ettevõtete koostöö, praktikad, värbamis-</a:t>
            </a:r>
          </a:p>
          <a:p>
            <a:pPr marL="0" lvl="0" indent="0">
              <a:buNone/>
            </a:pPr>
            <a:r>
              <a:rPr lang="et-EE" sz="2000" dirty="0">
                <a:latin typeface="+mn-lt"/>
              </a:rPr>
              <a:t>programmid</a:t>
            </a:r>
          </a:p>
          <a:p>
            <a:pPr marL="342900" lvl="0" indent="-342900">
              <a:buFont typeface="Arial" panose="020B0604020202020204" pitchFamily="34" charset="0"/>
              <a:buChar char="•"/>
            </a:pPr>
            <a:r>
              <a:rPr lang="et-EE" sz="2000" b="1" dirty="0">
                <a:latin typeface="+mn-lt"/>
              </a:rPr>
              <a:t>Hea ühenduvus:</a:t>
            </a:r>
            <a:r>
              <a:rPr lang="et-EE" sz="2000" dirty="0">
                <a:latin typeface="+mn-lt"/>
              </a:rPr>
              <a:t> </a:t>
            </a:r>
          </a:p>
          <a:p>
            <a:pPr marL="0" lvl="0" indent="0">
              <a:buNone/>
            </a:pPr>
            <a:r>
              <a:rPr lang="et-EE" sz="2000" dirty="0">
                <a:latin typeface="+mn-lt"/>
              </a:rPr>
              <a:t>raudtee ja teede kvaliteet, ühistransport, rahvusvahelised </a:t>
            </a:r>
          </a:p>
          <a:p>
            <a:pPr marL="0" lvl="0" indent="0">
              <a:buNone/>
            </a:pPr>
            <a:r>
              <a:rPr lang="et-EE" sz="2000" dirty="0">
                <a:latin typeface="+mn-lt"/>
              </a:rPr>
              <a:t>ühendused</a:t>
            </a:r>
          </a:p>
          <a:p>
            <a:pPr marL="342900" lvl="0" indent="-342900">
              <a:buFont typeface="Arial" panose="020B0604020202020204" pitchFamily="34" charset="0"/>
              <a:buChar char="•"/>
            </a:pPr>
            <a:r>
              <a:rPr lang="et-EE" sz="2000" b="1" dirty="0">
                <a:latin typeface="+mn-lt"/>
              </a:rPr>
              <a:t>Elamufond ja teenused:</a:t>
            </a:r>
            <a:r>
              <a:rPr lang="et-EE" sz="2000" dirty="0">
                <a:latin typeface="+mn-lt"/>
              </a:rPr>
              <a:t> </a:t>
            </a:r>
          </a:p>
          <a:p>
            <a:pPr marL="0" lvl="0" indent="0">
              <a:buNone/>
            </a:pPr>
            <a:r>
              <a:rPr lang="et-EE" sz="2000" dirty="0">
                <a:latin typeface="+mn-lt"/>
              </a:rPr>
              <a:t>kvaliteetne elamispind, teenuste kättesaadavus </a:t>
            </a:r>
          </a:p>
          <a:p>
            <a:pPr marL="0" lvl="0" indent="0">
              <a:buNone/>
            </a:pPr>
            <a:r>
              <a:rPr lang="et-EE" sz="2000" dirty="0">
                <a:latin typeface="+mn-lt"/>
              </a:rPr>
              <a:t>(haridus, tervishoid)</a:t>
            </a:r>
          </a:p>
          <a:p>
            <a:pPr marL="342900" lvl="0" indent="-342900">
              <a:buFont typeface="Arial" panose="020B0604020202020204" pitchFamily="34" charset="0"/>
              <a:buChar char="•"/>
            </a:pPr>
            <a:r>
              <a:rPr lang="et-EE" sz="2000" b="1" dirty="0">
                <a:latin typeface="+mn-lt"/>
              </a:rPr>
              <a:t>Regionaalne koostööregioon:</a:t>
            </a:r>
            <a:r>
              <a:rPr lang="et-EE" sz="2000" dirty="0">
                <a:latin typeface="+mn-lt"/>
              </a:rPr>
              <a:t> </a:t>
            </a:r>
          </a:p>
          <a:p>
            <a:pPr marL="0" lvl="0" indent="0">
              <a:buNone/>
            </a:pPr>
            <a:r>
              <a:rPr lang="et-EE" sz="2000" dirty="0">
                <a:latin typeface="+mn-lt"/>
              </a:rPr>
              <a:t>ühine planeerimine, bränd, mastaabisääst</a:t>
            </a:r>
            <a:endParaRPr lang="et-EE" sz="2400" dirty="0">
              <a:latin typeface="+mn-lt"/>
            </a:endParaRPr>
          </a:p>
        </p:txBody>
      </p:sp>
      <p:sp>
        <p:nvSpPr>
          <p:cNvPr id="8" name="Google Shape;629;p7">
            <a:extLst>
              <a:ext uri="{FF2B5EF4-FFF2-40B4-BE49-F238E27FC236}">
                <a16:creationId xmlns:a16="http://schemas.microsoft.com/office/drawing/2014/main" id="{8A48E9AC-1F7F-DFBD-2868-F450DB025E6D}"/>
              </a:ext>
            </a:extLst>
          </p:cNvPr>
          <p:cNvSpPr txBox="1">
            <a:spLocks noGrp="1"/>
          </p:cNvSpPr>
          <p:nvPr>
            <p:ph type="title"/>
          </p:nvPr>
        </p:nvSpPr>
        <p:spPr>
          <a:xfrm>
            <a:off x="610077" y="273623"/>
            <a:ext cx="10932160" cy="766413"/>
          </a:xfrm>
          <a:prstGeom prst="rect">
            <a:avLst/>
          </a:prstGeom>
          <a:noFill/>
          <a:ln>
            <a:noFill/>
          </a:ln>
        </p:spPr>
        <p:txBody>
          <a:bodyPr spcFirstLastPara="1" vert="horz" wrap="square" lIns="121025" tIns="60501" rIns="121025" bIns="60501" rtlCol="0" anchor="ctr" anchorCtr="0">
            <a:noAutofit/>
          </a:bodyPr>
          <a:lstStyle/>
          <a:p>
            <a:pPr>
              <a:buSzPts val="4000"/>
            </a:pPr>
            <a:r>
              <a:rPr lang="et-EE" sz="4400" b="1" dirty="0">
                <a:latin typeface="+mn-lt"/>
              </a:rPr>
              <a:t>Arengulepete põhisuunad</a:t>
            </a:r>
            <a:endParaRPr sz="4400" b="1" dirty="0">
              <a:latin typeface="+mn-lt"/>
            </a:endParaRPr>
          </a:p>
        </p:txBody>
      </p:sp>
    </p:spTree>
    <p:extLst>
      <p:ext uri="{BB962C8B-B14F-4D97-AF65-F5344CB8AC3E}">
        <p14:creationId xmlns:p14="http://schemas.microsoft.com/office/powerpoint/2010/main" val="25588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a:extLst>
            <a:ext uri="{FF2B5EF4-FFF2-40B4-BE49-F238E27FC236}">
              <a16:creationId xmlns:a16="http://schemas.microsoft.com/office/drawing/2014/main" id="{CA12608F-4F59-59BF-4E20-E3D35883F7B8}"/>
            </a:ext>
          </a:extLst>
        </p:cNvPr>
        <p:cNvGrpSpPr/>
        <p:nvPr/>
      </p:nvGrpSpPr>
      <p:grpSpPr>
        <a:xfrm>
          <a:off x="0" y="0"/>
          <a:ext cx="0" cy="0"/>
          <a:chOff x="0" y="0"/>
          <a:chExt cx="0" cy="0"/>
        </a:xfrm>
      </p:grpSpPr>
      <p:sp>
        <p:nvSpPr>
          <p:cNvPr id="629" name="Google Shape;629;p7">
            <a:extLst>
              <a:ext uri="{FF2B5EF4-FFF2-40B4-BE49-F238E27FC236}">
                <a16:creationId xmlns:a16="http://schemas.microsoft.com/office/drawing/2014/main" id="{C63A4112-4919-4AFC-C5A2-433CA2B67E86}"/>
              </a:ext>
            </a:extLst>
          </p:cNvPr>
          <p:cNvSpPr txBox="1">
            <a:spLocks noGrp="1"/>
          </p:cNvSpPr>
          <p:nvPr>
            <p:ph type="title"/>
          </p:nvPr>
        </p:nvSpPr>
        <p:spPr>
          <a:xfrm>
            <a:off x="610077" y="273623"/>
            <a:ext cx="10932160" cy="1138766"/>
          </a:xfrm>
          <a:prstGeom prst="rect">
            <a:avLst/>
          </a:prstGeom>
          <a:noFill/>
          <a:ln>
            <a:noFill/>
          </a:ln>
        </p:spPr>
        <p:txBody>
          <a:bodyPr spcFirstLastPara="1" vert="horz" wrap="square" lIns="121025" tIns="60501" rIns="121025" bIns="60501" rtlCol="0" anchor="ctr" anchorCtr="0">
            <a:noAutofit/>
          </a:bodyPr>
          <a:lstStyle/>
          <a:p>
            <a:pPr>
              <a:buSzPts val="4000"/>
            </a:pPr>
            <a:r>
              <a:rPr lang="et-EE" sz="4800" b="1" dirty="0">
                <a:latin typeface="+mn-lt"/>
              </a:rPr>
              <a:t>Tegevuskava ja meetmed</a:t>
            </a:r>
            <a:endParaRPr sz="4800" b="1" dirty="0">
              <a:latin typeface="+mn-lt"/>
            </a:endParaRPr>
          </a:p>
        </p:txBody>
      </p:sp>
      <p:sp>
        <p:nvSpPr>
          <p:cNvPr id="630" name="Google Shape;630;p7">
            <a:extLst>
              <a:ext uri="{FF2B5EF4-FFF2-40B4-BE49-F238E27FC236}">
                <a16:creationId xmlns:a16="http://schemas.microsoft.com/office/drawing/2014/main" id="{81B84E82-F74C-3C5D-0061-D4E98D3ED087}"/>
              </a:ext>
            </a:extLst>
          </p:cNvPr>
          <p:cNvSpPr txBox="1">
            <a:spLocks noGrp="1"/>
          </p:cNvSpPr>
          <p:nvPr>
            <p:ph type="body" idx="1"/>
          </p:nvPr>
        </p:nvSpPr>
        <p:spPr>
          <a:xfrm>
            <a:off x="610074" y="1594276"/>
            <a:ext cx="7482305" cy="4964703"/>
          </a:xfrm>
          <a:prstGeom prst="rect">
            <a:avLst/>
          </a:prstGeom>
          <a:noFill/>
          <a:ln>
            <a:noFill/>
          </a:ln>
        </p:spPr>
        <p:txBody>
          <a:bodyPr spcFirstLastPara="1" vert="horz" wrap="square" lIns="121025" tIns="60501" rIns="121025" bIns="60501" rtlCol="0" anchor="t" anchorCtr="0">
            <a:normAutofit/>
          </a:bodyPr>
          <a:lstStyle/>
          <a:p>
            <a:pPr marL="455424" indent="-455424">
              <a:spcBef>
                <a:spcPts val="0"/>
              </a:spcBef>
              <a:buSzPts val="2800"/>
            </a:pPr>
            <a:r>
              <a:rPr lang="et-EE" sz="3200" dirty="0">
                <a:latin typeface="+mn-lt"/>
              </a:rPr>
              <a:t>2026 arengulepete </a:t>
            </a:r>
            <a:r>
              <a:rPr lang="et-EE" sz="3200" b="1" dirty="0">
                <a:latin typeface="+mn-lt"/>
              </a:rPr>
              <a:t>tegevuskavad</a:t>
            </a:r>
            <a:r>
              <a:rPr lang="et-EE" sz="3200" dirty="0">
                <a:latin typeface="+mn-lt"/>
              </a:rPr>
              <a:t>:</a:t>
            </a:r>
          </a:p>
          <a:p>
            <a:pPr marL="910935" lvl="1" indent="-455424">
              <a:spcBef>
                <a:spcPts val="0"/>
              </a:spcBef>
              <a:buSzPts val="2800"/>
            </a:pPr>
            <a:r>
              <a:rPr lang="et-EE" sz="3200" dirty="0">
                <a:latin typeface="+mn-lt"/>
              </a:rPr>
              <a:t>ajakava, tegevused, vastutus</a:t>
            </a:r>
          </a:p>
          <a:p>
            <a:pPr marL="455424" indent="-455424">
              <a:spcBef>
                <a:spcPts val="0"/>
              </a:spcBef>
              <a:buSzPts val="2800"/>
            </a:pPr>
            <a:endParaRPr lang="et-EE" sz="3200" dirty="0">
              <a:latin typeface="+mn-lt"/>
            </a:endParaRPr>
          </a:p>
          <a:p>
            <a:pPr marL="455424" indent="-455424">
              <a:spcBef>
                <a:spcPts val="0"/>
              </a:spcBef>
              <a:buSzPts val="2800"/>
            </a:pPr>
            <a:r>
              <a:rPr lang="et-EE" sz="3200" b="1" dirty="0">
                <a:latin typeface="+mn-lt"/>
              </a:rPr>
              <a:t>Meetmete</a:t>
            </a:r>
            <a:r>
              <a:rPr lang="et-EE" sz="3200" dirty="0">
                <a:latin typeface="+mn-lt"/>
              </a:rPr>
              <a:t> kavandamine</a:t>
            </a:r>
          </a:p>
          <a:p>
            <a:pPr marL="910935" lvl="1" indent="-455424">
              <a:spcBef>
                <a:spcPts val="0"/>
              </a:spcBef>
              <a:buSzPts val="2800"/>
            </a:pPr>
            <a:r>
              <a:rPr lang="et-EE" dirty="0">
                <a:latin typeface="+mn-lt"/>
              </a:rPr>
              <a:t>EL uue perioodi meetmed (2028+)</a:t>
            </a:r>
          </a:p>
          <a:p>
            <a:pPr marL="455424" indent="-455424">
              <a:spcBef>
                <a:spcPts val="0"/>
              </a:spcBef>
              <a:buSzPts val="2800"/>
            </a:pPr>
            <a:endParaRPr lang="et-EE" dirty="0">
              <a:latin typeface="+mn-lt"/>
            </a:endParaRPr>
          </a:p>
          <a:p>
            <a:pPr marL="455424" indent="-455424">
              <a:spcBef>
                <a:spcPts val="0"/>
              </a:spcBef>
              <a:buSzPts val="2800"/>
            </a:pPr>
            <a:r>
              <a:rPr lang="et-EE" b="1" dirty="0">
                <a:latin typeface="+mn-lt"/>
              </a:rPr>
              <a:t>Õigusliku aluse </a:t>
            </a:r>
            <a:r>
              <a:rPr lang="et-EE" dirty="0">
                <a:latin typeface="+mn-lt"/>
              </a:rPr>
              <a:t>kavandamine</a:t>
            </a:r>
          </a:p>
        </p:txBody>
      </p:sp>
      <p:pic>
        <p:nvPicPr>
          <p:cNvPr id="2" name="Pilt 9" descr="Pilt, millel on kujutatud inimene, põrand, grupp, toas&#10;&#10;Kirjeldus on genereeritud automaatselt">
            <a:extLst>
              <a:ext uri="{FF2B5EF4-FFF2-40B4-BE49-F238E27FC236}">
                <a16:creationId xmlns:a16="http://schemas.microsoft.com/office/drawing/2014/main" id="{A28EF688-4FF8-99BB-8E4F-FD4F16F9D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849" y="3848348"/>
            <a:ext cx="2821627" cy="2116220"/>
          </a:xfrm>
          <a:prstGeom prst="rect">
            <a:avLst/>
          </a:prstGeom>
        </p:spPr>
      </p:pic>
      <p:pic>
        <p:nvPicPr>
          <p:cNvPr id="3" name="Pilt 2" descr="Pilt, millel on kujutatud inimene, lagi, toas, inimesed&#10;&#10;Kirjeldus on genereeritud automaatselt">
            <a:extLst>
              <a:ext uri="{FF2B5EF4-FFF2-40B4-BE49-F238E27FC236}">
                <a16:creationId xmlns:a16="http://schemas.microsoft.com/office/drawing/2014/main" id="{C0D4CBDE-1892-A6A3-3AC4-B86E71A9F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8850" y="1481253"/>
            <a:ext cx="2821626" cy="2116220"/>
          </a:xfrm>
          <a:prstGeom prst="rect">
            <a:avLst/>
          </a:prstGeom>
        </p:spPr>
      </p:pic>
    </p:spTree>
    <p:extLst>
      <p:ext uri="{BB962C8B-B14F-4D97-AF65-F5344CB8AC3E}">
        <p14:creationId xmlns:p14="http://schemas.microsoft.com/office/powerpoint/2010/main" val="28540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xEl>
                                              <p:pRg st="0" end="0"/>
                                            </p:txEl>
                                          </p:spTgt>
                                        </p:tgtEl>
                                        <p:attrNameLst>
                                          <p:attrName>style.visibility</p:attrName>
                                        </p:attrNameLst>
                                      </p:cBhvr>
                                      <p:to>
                                        <p:strVal val="visible"/>
                                      </p:to>
                                    </p:set>
                                    <p:animEffect transition="in" filter="fade">
                                      <p:cBhvr>
                                        <p:cTn id="7" dur="500"/>
                                        <p:tgtEl>
                                          <p:spTgt spid="63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0">
                                            <p:txEl>
                                              <p:pRg st="1" end="1"/>
                                            </p:txEl>
                                          </p:spTgt>
                                        </p:tgtEl>
                                        <p:attrNameLst>
                                          <p:attrName>style.visibility</p:attrName>
                                        </p:attrNameLst>
                                      </p:cBhvr>
                                      <p:to>
                                        <p:strVal val="visible"/>
                                      </p:to>
                                    </p:set>
                                    <p:animEffect transition="in" filter="fade">
                                      <p:cBhvr>
                                        <p:cTn id="11" dur="500"/>
                                        <p:tgtEl>
                                          <p:spTgt spid="63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30">
                                            <p:txEl>
                                              <p:pRg st="3" end="3"/>
                                            </p:txEl>
                                          </p:spTgt>
                                        </p:tgtEl>
                                        <p:attrNameLst>
                                          <p:attrName>style.visibility</p:attrName>
                                        </p:attrNameLst>
                                      </p:cBhvr>
                                      <p:to>
                                        <p:strVal val="visible"/>
                                      </p:to>
                                    </p:set>
                                    <p:animEffect transition="in" filter="fade">
                                      <p:cBhvr>
                                        <p:cTn id="16" dur="500"/>
                                        <p:tgtEl>
                                          <p:spTgt spid="630">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0">
                                            <p:txEl>
                                              <p:pRg st="4" end="4"/>
                                            </p:txEl>
                                          </p:spTgt>
                                        </p:tgtEl>
                                        <p:attrNameLst>
                                          <p:attrName>style.visibility</p:attrName>
                                        </p:attrNameLst>
                                      </p:cBhvr>
                                      <p:to>
                                        <p:strVal val="visible"/>
                                      </p:to>
                                    </p:set>
                                    <p:animEffect transition="in" filter="fade">
                                      <p:cBhvr>
                                        <p:cTn id="20" dur="500"/>
                                        <p:tgtEl>
                                          <p:spTgt spid="63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0">
                                            <p:txEl>
                                              <p:pRg st="6" end="6"/>
                                            </p:txEl>
                                          </p:spTgt>
                                        </p:tgtEl>
                                        <p:attrNameLst>
                                          <p:attrName>style.visibility</p:attrName>
                                        </p:attrNameLst>
                                      </p:cBhvr>
                                      <p:to>
                                        <p:strVal val="visible"/>
                                      </p:to>
                                    </p:set>
                                    <p:animEffect transition="in" filter="fade">
                                      <p:cBhvr>
                                        <p:cTn id="25" dur="500"/>
                                        <p:tgtEl>
                                          <p:spTgt spid="6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A18A-028A-7846-BEAD-52106C0A75B1}"/>
              </a:ext>
            </a:extLst>
          </p:cNvPr>
          <p:cNvSpPr>
            <a:spLocks noGrp="1"/>
          </p:cNvSpPr>
          <p:nvPr>
            <p:ph type="title"/>
          </p:nvPr>
        </p:nvSpPr>
        <p:spPr/>
        <p:txBody>
          <a:bodyPr/>
          <a:lstStyle/>
          <a:p>
            <a:r>
              <a:rPr lang="et-EE" sz="4800" b="1" dirty="0">
                <a:latin typeface="+mn-lt"/>
              </a:rPr>
              <a:t>Mida võidame arengulepete mudelist?</a:t>
            </a:r>
          </a:p>
        </p:txBody>
      </p:sp>
      <p:sp>
        <p:nvSpPr>
          <p:cNvPr id="3" name="Text Placeholder 2">
            <a:extLst>
              <a:ext uri="{FF2B5EF4-FFF2-40B4-BE49-F238E27FC236}">
                <a16:creationId xmlns:a16="http://schemas.microsoft.com/office/drawing/2014/main" id="{53796FE0-D831-E2EB-B44A-F205F7F0908A}"/>
              </a:ext>
            </a:extLst>
          </p:cNvPr>
          <p:cNvSpPr>
            <a:spLocks noGrp="1"/>
          </p:cNvSpPr>
          <p:nvPr>
            <p:ph type="body" idx="1"/>
          </p:nvPr>
        </p:nvSpPr>
        <p:spPr>
          <a:xfrm>
            <a:off x="607616" y="1594276"/>
            <a:ext cx="11229180" cy="4735800"/>
          </a:xfrm>
        </p:spPr>
        <p:txBody>
          <a:bodyPr>
            <a:normAutofit fontScale="92500"/>
          </a:bodyPr>
          <a:lstStyle/>
          <a:p>
            <a:r>
              <a:rPr lang="et-EE" b="1" dirty="0">
                <a:latin typeface="+mn-lt"/>
              </a:rPr>
              <a:t>Ühtne</a:t>
            </a:r>
            <a:r>
              <a:rPr lang="et-EE" dirty="0">
                <a:latin typeface="+mn-lt"/>
              </a:rPr>
              <a:t> </a:t>
            </a:r>
            <a:r>
              <a:rPr lang="et-EE" b="1" dirty="0">
                <a:latin typeface="+mn-lt"/>
              </a:rPr>
              <a:t>piirkondlik sisend </a:t>
            </a:r>
            <a:r>
              <a:rPr lang="et-EE" dirty="0">
                <a:latin typeface="+mn-lt"/>
              </a:rPr>
              <a:t>riigi otsustesse → targemad ja mõjusamad investeeringud (</a:t>
            </a:r>
            <a:r>
              <a:rPr lang="et-EE" dirty="0" err="1">
                <a:latin typeface="+mn-lt"/>
              </a:rPr>
              <a:t>invest</a:t>
            </a:r>
            <a:r>
              <a:rPr lang="et-EE" dirty="0">
                <a:latin typeface="+mn-lt"/>
              </a:rPr>
              <a:t>. mõju suureneb vähemalt 30%)</a:t>
            </a:r>
          </a:p>
          <a:p>
            <a:pPr lvl="1"/>
            <a:r>
              <a:rPr lang="et-EE" dirty="0">
                <a:latin typeface="+mn-lt"/>
              </a:rPr>
              <a:t>Tugevam sisend olulistesse </a:t>
            </a:r>
            <a:r>
              <a:rPr lang="et-EE" dirty="0" err="1">
                <a:latin typeface="+mn-lt"/>
              </a:rPr>
              <a:t>strat</a:t>
            </a:r>
            <a:r>
              <a:rPr lang="et-EE" dirty="0">
                <a:latin typeface="+mn-lt"/>
              </a:rPr>
              <a:t>. protsessidesse (nt  EL 2028+ ja ÜRP 2050)</a:t>
            </a:r>
          </a:p>
          <a:p>
            <a:r>
              <a:rPr lang="et-EE" b="1" dirty="0">
                <a:latin typeface="+mn-lt"/>
              </a:rPr>
              <a:t>Vähem dubleerimist ja killustatust </a:t>
            </a:r>
            <a:r>
              <a:rPr lang="et-EE" dirty="0">
                <a:latin typeface="+mn-lt"/>
              </a:rPr>
              <a:t>→ suurem kuluefektiivsus</a:t>
            </a:r>
          </a:p>
          <a:p>
            <a:r>
              <a:rPr lang="et-EE" dirty="0">
                <a:latin typeface="+mn-lt"/>
              </a:rPr>
              <a:t>Ettevõtjate ja </a:t>
            </a:r>
            <a:r>
              <a:rPr lang="et-EE" dirty="0" err="1">
                <a:latin typeface="+mn-lt"/>
              </a:rPr>
              <a:t>KOVide</a:t>
            </a:r>
            <a:r>
              <a:rPr lang="et-EE" dirty="0">
                <a:latin typeface="+mn-lt"/>
              </a:rPr>
              <a:t> parem kaasamine strateegilise planeerimise algusfaasis → tugevam konkurentsivõime</a:t>
            </a:r>
          </a:p>
        </p:txBody>
      </p:sp>
    </p:spTree>
    <p:extLst>
      <p:ext uri="{BB962C8B-B14F-4D97-AF65-F5344CB8AC3E}">
        <p14:creationId xmlns:p14="http://schemas.microsoft.com/office/powerpoint/2010/main" val="1671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389D-A115-6D9C-320D-93BFC31525D3}"/>
            </a:ext>
          </a:extLst>
        </p:cNvPr>
        <p:cNvGrpSpPr/>
        <p:nvPr/>
      </p:nvGrpSpPr>
      <p:grpSpPr>
        <a:xfrm>
          <a:off x="0" y="0"/>
          <a:ext cx="0" cy="0"/>
          <a:chOff x="0" y="0"/>
          <a:chExt cx="0" cy="0"/>
        </a:xfrm>
      </p:grpSpPr>
      <p:sp>
        <p:nvSpPr>
          <p:cNvPr id="37" name="Title 1">
            <a:extLst>
              <a:ext uri="{FF2B5EF4-FFF2-40B4-BE49-F238E27FC236}">
                <a16:creationId xmlns:a16="http://schemas.microsoft.com/office/drawing/2014/main" id="{8735A195-FB56-FF3A-3701-E0B15C0E24B3}"/>
              </a:ext>
            </a:extLst>
          </p:cNvPr>
          <p:cNvSpPr>
            <a:spLocks noGrp="1"/>
          </p:cNvSpPr>
          <p:nvPr>
            <p:ph type="title"/>
          </p:nvPr>
        </p:nvSpPr>
        <p:spPr>
          <a:xfrm>
            <a:off x="891580" y="2192164"/>
            <a:ext cx="9092598" cy="1078747"/>
          </a:xfrm>
        </p:spPr>
        <p:txBody>
          <a:bodyPr>
            <a:normAutofit/>
          </a:bodyPr>
          <a:lstStyle/>
          <a:p>
            <a:r>
              <a:rPr lang="et-EE" sz="4800" b="1" dirty="0">
                <a:latin typeface="+mn-lt"/>
              </a:rPr>
              <a:t>Aitäh!</a:t>
            </a:r>
          </a:p>
        </p:txBody>
      </p:sp>
      <p:sp>
        <p:nvSpPr>
          <p:cNvPr id="2" name="Subtitle 10">
            <a:extLst>
              <a:ext uri="{FF2B5EF4-FFF2-40B4-BE49-F238E27FC236}">
                <a16:creationId xmlns:a16="http://schemas.microsoft.com/office/drawing/2014/main" id="{8E966B8F-4A43-926F-F352-772AD6FC4EBF}"/>
              </a:ext>
            </a:extLst>
          </p:cNvPr>
          <p:cNvSpPr txBox="1">
            <a:spLocks/>
          </p:cNvSpPr>
          <p:nvPr/>
        </p:nvSpPr>
        <p:spPr>
          <a:xfrm>
            <a:off x="747564" y="5720556"/>
            <a:ext cx="9949599" cy="675195"/>
          </a:xfrm>
          <a:prstGeom prst="rect">
            <a:avLst/>
          </a:prstGeom>
        </p:spPr>
        <p:txBody>
          <a:bodyPr vert="horz" lIns="121496" tIns="60748" rIns="121496" bIns="60748" rtlCol="0">
            <a:normAutofit/>
          </a:bodyPr>
          <a:lstStyle>
            <a:lvl1pPr marL="455611" indent="-455611" algn="l" defTabSz="1214963" rtl="0" eaLnBrk="1" latinLnBrk="0" hangingPunct="1">
              <a:spcBef>
                <a:spcPct val="20000"/>
              </a:spcBef>
              <a:buClr>
                <a:srgbClr val="0064B9"/>
              </a:buClr>
              <a:buFont typeface="Arial" pitchFamily="34" charset="0"/>
              <a:buChar char="•"/>
              <a:defRPr sz="4300" kern="1200">
                <a:solidFill>
                  <a:schemeClr val="tx1"/>
                </a:solidFill>
                <a:latin typeface="Arial Narrow" pitchFamily="34" charset="0"/>
                <a:ea typeface="+mn-ea"/>
                <a:cs typeface="+mn-cs"/>
              </a:defRPr>
            </a:lvl1pPr>
            <a:lvl2pPr marL="987158" indent="-379676" algn="l" defTabSz="1214963" rtl="0" eaLnBrk="1" latinLnBrk="0" hangingPunct="1">
              <a:spcBef>
                <a:spcPct val="20000"/>
              </a:spcBef>
              <a:buClr>
                <a:srgbClr val="0064B9"/>
              </a:buClr>
              <a:buFont typeface="Arial" pitchFamily="34" charset="0"/>
              <a:buChar char="–"/>
              <a:defRPr sz="3700" kern="1200">
                <a:solidFill>
                  <a:schemeClr val="tx1"/>
                </a:solidFill>
                <a:latin typeface="Arial Narrow" pitchFamily="34" charset="0"/>
                <a:ea typeface="+mn-ea"/>
                <a:cs typeface="+mn-cs"/>
              </a:defRPr>
            </a:lvl2pPr>
            <a:lvl3pPr marL="1518704" indent="-303741" algn="l" defTabSz="1214963" rtl="0" eaLnBrk="1" latinLnBrk="0" hangingPunct="1">
              <a:spcBef>
                <a:spcPct val="20000"/>
              </a:spcBef>
              <a:buClr>
                <a:srgbClr val="0064B9"/>
              </a:buClr>
              <a:buFont typeface="Arial" pitchFamily="34" charset="0"/>
              <a:buChar char="•"/>
              <a:defRPr sz="3200" kern="1200">
                <a:solidFill>
                  <a:schemeClr val="tx1"/>
                </a:solidFill>
                <a:latin typeface="Arial Narrow" pitchFamily="34" charset="0"/>
                <a:ea typeface="+mn-ea"/>
                <a:cs typeface="+mn-cs"/>
              </a:defRPr>
            </a:lvl3pPr>
            <a:lvl4pPr marL="2126186" indent="-303741" algn="l" defTabSz="1214963" rtl="0" eaLnBrk="1" latinLnBrk="0" hangingPunct="1">
              <a:spcBef>
                <a:spcPct val="20000"/>
              </a:spcBef>
              <a:buClr>
                <a:srgbClr val="0064B9"/>
              </a:buClr>
              <a:buFont typeface="Arial" pitchFamily="34" charset="0"/>
              <a:buChar char="–"/>
              <a:defRPr sz="2700" kern="1200">
                <a:solidFill>
                  <a:schemeClr val="tx1"/>
                </a:solidFill>
                <a:latin typeface="Arial Narrow" pitchFamily="34" charset="0"/>
                <a:ea typeface="+mn-ea"/>
                <a:cs typeface="+mn-cs"/>
              </a:defRPr>
            </a:lvl4pPr>
            <a:lvl5pPr marL="2733667" indent="-303741" algn="l" defTabSz="1214963" rtl="0" eaLnBrk="1" latinLnBrk="0" hangingPunct="1">
              <a:spcBef>
                <a:spcPct val="20000"/>
              </a:spcBef>
              <a:buClr>
                <a:srgbClr val="0064B9"/>
              </a:buClr>
              <a:buFont typeface="Arial" pitchFamily="34" charset="0"/>
              <a:buChar char="»"/>
              <a:defRPr sz="2700" kern="1200">
                <a:solidFill>
                  <a:schemeClr val="tx1"/>
                </a:solidFill>
                <a:latin typeface="Arial Narrow" pitchFamily="34" charset="0"/>
                <a:ea typeface="+mn-ea"/>
                <a:cs typeface="+mn-cs"/>
              </a:defRPr>
            </a:lvl5pPr>
            <a:lvl6pPr marL="3341149"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48631"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6112"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3594" indent="-303741" algn="l" defTabSz="1214963"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nSpc>
                <a:spcPct val="110000"/>
              </a:lnSpc>
              <a:spcBef>
                <a:spcPts val="0"/>
              </a:spcBef>
              <a:buNone/>
            </a:pPr>
            <a:r>
              <a:rPr lang="et-EE" sz="1800" dirty="0">
                <a:latin typeface="+mn-lt"/>
              </a:rPr>
              <a:t>rainer.eidemiller@agri.ee</a:t>
            </a:r>
          </a:p>
        </p:txBody>
      </p:sp>
    </p:spTree>
    <p:extLst>
      <p:ext uri="{BB962C8B-B14F-4D97-AF65-F5344CB8AC3E}">
        <p14:creationId xmlns:p14="http://schemas.microsoft.com/office/powerpoint/2010/main" val="150991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7DB3-D6D4-DE6F-C339-709DFEAC2339}"/>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31CC6330-8DD9-A6D4-03D2-C67E1F4C257C}"/>
              </a:ext>
            </a:extLst>
          </p:cNvPr>
          <p:cNvSpPr>
            <a:spLocks noGrp="1"/>
          </p:cNvSpPr>
          <p:nvPr>
            <p:ph idx="1"/>
          </p:nvPr>
        </p:nvSpPr>
        <p:spPr/>
        <p:txBody>
          <a:bodyPr/>
          <a:lstStyle/>
          <a:p>
            <a:endParaRPr lang="et-EE"/>
          </a:p>
        </p:txBody>
      </p:sp>
      <p:pic>
        <p:nvPicPr>
          <p:cNvPr id="3073" name="Picture 1">
            <a:extLst>
              <a:ext uri="{FF2B5EF4-FFF2-40B4-BE49-F238E27FC236}">
                <a16:creationId xmlns:a16="http://schemas.microsoft.com/office/drawing/2014/main" id="{848F1A68-925F-A3C1-306E-6F249921D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 y="86390"/>
            <a:ext cx="12258967" cy="665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0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5D1C-827C-7845-4B91-33C75D502412}"/>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95181C73-F3A4-3565-F16B-9183E6338365}"/>
              </a:ext>
            </a:extLst>
          </p:cNvPr>
          <p:cNvSpPr>
            <a:spLocks noGrp="1"/>
          </p:cNvSpPr>
          <p:nvPr>
            <p:ph idx="1"/>
          </p:nvPr>
        </p:nvSpPr>
        <p:spPr/>
        <p:txBody>
          <a:bodyPr/>
          <a:lstStyle/>
          <a:p>
            <a:endParaRPr lang="et-EE"/>
          </a:p>
        </p:txBody>
      </p:sp>
      <p:pic>
        <p:nvPicPr>
          <p:cNvPr id="2049" name="Picture 1">
            <a:extLst>
              <a:ext uri="{FF2B5EF4-FFF2-40B4-BE49-F238E27FC236}">
                <a16:creationId xmlns:a16="http://schemas.microsoft.com/office/drawing/2014/main" id="{4B669F70-48C2-1891-C73A-5F9169C06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 y="1"/>
            <a:ext cx="12149419" cy="69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9BC-215C-1D76-5ECC-9AB1897BBC5E}"/>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BBF2CF88-A434-7F70-789C-AD3702851820}"/>
              </a:ext>
            </a:extLst>
          </p:cNvPr>
          <p:cNvSpPr>
            <a:spLocks noGrp="1"/>
          </p:cNvSpPr>
          <p:nvPr>
            <p:ph idx="1"/>
          </p:nvPr>
        </p:nvSpPr>
        <p:spPr/>
        <p:txBody>
          <a:bodyPr/>
          <a:lstStyle/>
          <a:p>
            <a:endParaRPr lang="et-EE"/>
          </a:p>
        </p:txBody>
      </p:sp>
      <p:pic>
        <p:nvPicPr>
          <p:cNvPr id="1025" name="Picture 1">
            <a:extLst>
              <a:ext uri="{FF2B5EF4-FFF2-40B4-BE49-F238E27FC236}">
                <a16:creationId xmlns:a16="http://schemas.microsoft.com/office/drawing/2014/main" id="{8A6DEBBF-5640-AC97-F5C8-8DD8F4834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 y="460744"/>
            <a:ext cx="12006674" cy="615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6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367ACFE4-F0F8-538C-93A7-275D22524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8" y="965599"/>
            <a:ext cx="7885909" cy="544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CFBCBAB7-00A1-338F-414B-D5B965882AE2}"/>
              </a:ext>
            </a:extLst>
          </p:cNvPr>
          <p:cNvSpPr>
            <a:spLocks noGrp="1"/>
          </p:cNvSpPr>
          <p:nvPr>
            <p:ph sz="half" idx="2"/>
          </p:nvPr>
        </p:nvSpPr>
        <p:spPr>
          <a:xfrm>
            <a:off x="7655045" y="1042368"/>
            <a:ext cx="4445000" cy="6283783"/>
          </a:xfrm>
        </p:spPr>
        <p:txBody>
          <a:bodyPr/>
          <a:lstStyle/>
          <a:p>
            <a:pPr marL="0" indent="0"/>
            <a:r>
              <a:rPr lang="et-EE" sz="2531" dirty="0"/>
              <a:t> Tallinna tööalane toimepiirkond hõlmab juba </a:t>
            </a:r>
            <a:r>
              <a:rPr lang="et-EE" sz="2531" b="1" dirty="0"/>
              <a:t>1/3</a:t>
            </a:r>
            <a:r>
              <a:rPr lang="et-EE" sz="2531" dirty="0"/>
              <a:t> Eesti territooriumist ja enam kui </a:t>
            </a:r>
            <a:r>
              <a:rPr lang="et-EE" sz="2531" b="1" dirty="0"/>
              <a:t>50% </a:t>
            </a:r>
            <a:r>
              <a:rPr lang="et-EE" sz="2531" dirty="0"/>
              <a:t>rahvastikust</a:t>
            </a:r>
          </a:p>
          <a:p>
            <a:pPr marL="0" indent="0">
              <a:buNone/>
            </a:pPr>
            <a:endParaRPr lang="et-EE" sz="2531" dirty="0"/>
          </a:p>
          <a:p>
            <a:pPr marL="0" indent="0"/>
            <a:r>
              <a:rPr lang="et-EE" sz="2531" dirty="0"/>
              <a:t> OECD riikidest on Eestis </a:t>
            </a:r>
            <a:r>
              <a:rPr lang="et-EE" sz="2531" b="1" dirty="0"/>
              <a:t>ühed suurimad piirkondlikud erinevused </a:t>
            </a:r>
            <a:r>
              <a:rPr lang="et-EE" sz="2531" dirty="0"/>
              <a:t>tööjõu tootlikkuses ja lisandväärtuses hõivatu kohta.</a:t>
            </a:r>
          </a:p>
          <a:p>
            <a:pPr marL="0" indent="0">
              <a:buNone/>
            </a:pPr>
            <a:endParaRPr lang="et-EE" sz="2531" dirty="0"/>
          </a:p>
          <a:p>
            <a:pPr marL="0" indent="0"/>
            <a:r>
              <a:rPr lang="et-EE" sz="2531" dirty="0"/>
              <a:t> Suundumust tasakaalustatuma arengu suunas toimunud ei ole.</a:t>
            </a:r>
          </a:p>
          <a:p>
            <a:pPr marL="0" indent="0"/>
            <a:endParaRPr lang="et-EE" sz="2531" dirty="0"/>
          </a:p>
        </p:txBody>
      </p:sp>
      <p:sp>
        <p:nvSpPr>
          <p:cNvPr id="4" name="Title 3">
            <a:extLst>
              <a:ext uri="{FF2B5EF4-FFF2-40B4-BE49-F238E27FC236}">
                <a16:creationId xmlns:a16="http://schemas.microsoft.com/office/drawing/2014/main" id="{D0562232-987F-6EF5-31AA-6D7D24D84E0D}"/>
              </a:ext>
            </a:extLst>
          </p:cNvPr>
          <p:cNvSpPr>
            <a:spLocks noGrp="1"/>
          </p:cNvSpPr>
          <p:nvPr>
            <p:ph type="title"/>
          </p:nvPr>
        </p:nvSpPr>
        <p:spPr>
          <a:xfrm>
            <a:off x="239108" y="96402"/>
            <a:ext cx="10689773" cy="1078747"/>
          </a:xfrm>
        </p:spPr>
        <p:txBody>
          <a:bodyPr/>
          <a:lstStyle/>
          <a:p>
            <a:pPr algn="l"/>
            <a:r>
              <a:rPr lang="et-EE" dirty="0">
                <a:solidFill>
                  <a:srgbClr val="0070C0"/>
                </a:solidFill>
              </a:rPr>
              <a:t>Lahendamist vajav väljakutse </a:t>
            </a:r>
          </a:p>
        </p:txBody>
      </p:sp>
    </p:spTree>
    <p:extLst>
      <p:ext uri="{BB962C8B-B14F-4D97-AF65-F5344CB8AC3E}">
        <p14:creationId xmlns:p14="http://schemas.microsoft.com/office/powerpoint/2010/main" val="12134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E7AAF-2E48-EF2A-99B6-35A2AC66DBD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0CAE3E4-1F2F-F394-A7E7-CDDF884B3BC1}"/>
              </a:ext>
            </a:extLst>
          </p:cNvPr>
          <p:cNvSpPr/>
          <p:nvPr/>
        </p:nvSpPr>
        <p:spPr>
          <a:xfrm>
            <a:off x="502130" y="392340"/>
            <a:ext cx="9380458" cy="468160"/>
          </a:xfrm>
          <a:prstGeom prst="rect">
            <a:avLst/>
          </a:prstGeom>
          <a:noFill/>
          <a:ln/>
        </p:spPr>
        <p:txBody>
          <a:bodyPr wrap="none" lIns="0" tIns="0" rIns="0" bIns="0" rtlCol="0" anchor="t"/>
          <a:lstStyle/>
          <a:p>
            <a:pPr>
              <a:lnSpc>
                <a:spcPts val="3653"/>
              </a:lnSpc>
            </a:pP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Piirkon</a:t>
            </a:r>
            <a:r>
              <a:rPr lang="et-EE" sz="2947" b="1" dirty="0">
                <a:solidFill>
                  <a:srgbClr val="000000"/>
                </a:solidFill>
                <a:latin typeface="Myanmar Text" panose="020B0502040204020203" pitchFamily="34" charset="0"/>
                <a:ea typeface="Petrona Bold" pitchFamily="34" charset="-122"/>
                <a:cs typeface="Myanmar Text" panose="020B0502040204020203" pitchFamily="34" charset="0"/>
              </a:rPr>
              <a:t>nad</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a:t>
            </a: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seisa</a:t>
            </a:r>
            <a:r>
              <a:rPr lang="et-EE" sz="2947" b="1" dirty="0" err="1">
                <a:solidFill>
                  <a:srgbClr val="000000"/>
                </a:solidFill>
                <a:latin typeface="Myanmar Text" panose="020B0502040204020203" pitchFamily="34" charset="0"/>
                <a:ea typeface="Petrona Bold" pitchFamily="34" charset="-122"/>
                <a:cs typeface="Myanmar Text" panose="020B0502040204020203" pitchFamily="34" charset="0"/>
              </a:rPr>
              <a:t>vad</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a:t>
            </a: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jätkuvalt</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a:t>
            </a: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silmitsi</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a:t>
            </a: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kahaneva</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ja vananeva </a:t>
            </a:r>
            <a:endParaRPr lang="et-EE" sz="2947" b="1" dirty="0">
              <a:solidFill>
                <a:srgbClr val="000000"/>
              </a:solidFill>
              <a:latin typeface="Myanmar Text" panose="020B0502040204020203" pitchFamily="34" charset="0"/>
              <a:ea typeface="Petrona Bold" pitchFamily="34" charset="-122"/>
              <a:cs typeface="Myanmar Text" panose="020B0502040204020203" pitchFamily="34" charset="0"/>
            </a:endParaRPr>
          </a:p>
          <a:p>
            <a:pPr>
              <a:lnSpc>
                <a:spcPts val="3653"/>
              </a:lnSpc>
            </a:pP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rahvastiku</a:t>
            </a:r>
            <a:r>
              <a:rPr lang="fi-FI" sz="2947" b="1" dirty="0">
                <a:solidFill>
                  <a:srgbClr val="000000"/>
                </a:solidFill>
                <a:latin typeface="Myanmar Text" panose="020B0502040204020203" pitchFamily="34" charset="0"/>
                <a:ea typeface="Petrona Bold" pitchFamily="34" charset="-122"/>
                <a:cs typeface="Myanmar Text" panose="020B0502040204020203" pitchFamily="34" charset="0"/>
              </a:rPr>
              <a:t> </a:t>
            </a:r>
            <a:r>
              <a:rPr lang="fi-FI" sz="2947" b="1" dirty="0" err="1">
                <a:solidFill>
                  <a:srgbClr val="000000"/>
                </a:solidFill>
                <a:latin typeface="Myanmar Text" panose="020B0502040204020203" pitchFamily="34" charset="0"/>
                <a:ea typeface="Petrona Bold" pitchFamily="34" charset="-122"/>
                <a:cs typeface="Myanmar Text" panose="020B0502040204020203" pitchFamily="34" charset="0"/>
              </a:rPr>
              <a:t>väljakutsetega</a:t>
            </a:r>
            <a:endParaRPr lang="en-US" sz="2947" dirty="0">
              <a:latin typeface="Myanmar Text" panose="020B0502040204020203" pitchFamily="34" charset="0"/>
              <a:cs typeface="Myanmar Text" panose="020B0502040204020203" pitchFamily="34" charset="0"/>
            </a:endParaRPr>
          </a:p>
        </p:txBody>
      </p:sp>
      <p:pic>
        <p:nvPicPr>
          <p:cNvPr id="5" name="Picture 4">
            <a:extLst>
              <a:ext uri="{FF2B5EF4-FFF2-40B4-BE49-F238E27FC236}">
                <a16:creationId xmlns:a16="http://schemas.microsoft.com/office/drawing/2014/main" id="{FF2AA917-979A-E16B-AD48-1DBA3FEACFA5}"/>
              </a:ext>
            </a:extLst>
          </p:cNvPr>
          <p:cNvPicPr>
            <a:picLocks noChangeAspect="1"/>
          </p:cNvPicPr>
          <p:nvPr/>
        </p:nvPicPr>
        <p:blipFill>
          <a:blip r:embed="rId3"/>
          <a:stretch>
            <a:fillRect/>
          </a:stretch>
        </p:blipFill>
        <p:spPr>
          <a:xfrm>
            <a:off x="2734" y="1494901"/>
            <a:ext cx="6547463" cy="4451993"/>
          </a:xfrm>
          <a:prstGeom prst="rect">
            <a:avLst/>
          </a:prstGeom>
        </p:spPr>
      </p:pic>
      <p:pic>
        <p:nvPicPr>
          <p:cNvPr id="3" name="Picture 2">
            <a:extLst>
              <a:ext uri="{FF2B5EF4-FFF2-40B4-BE49-F238E27FC236}">
                <a16:creationId xmlns:a16="http://schemas.microsoft.com/office/drawing/2014/main" id="{07CF657A-AB12-BD6B-C794-42773D520FC6}"/>
              </a:ext>
            </a:extLst>
          </p:cNvPr>
          <p:cNvPicPr>
            <a:picLocks noChangeAspect="1"/>
          </p:cNvPicPr>
          <p:nvPr/>
        </p:nvPicPr>
        <p:blipFill>
          <a:blip r:embed="rId4"/>
          <a:stretch>
            <a:fillRect/>
          </a:stretch>
        </p:blipFill>
        <p:spPr>
          <a:xfrm>
            <a:off x="6202685" y="1494901"/>
            <a:ext cx="5946893" cy="4156756"/>
          </a:xfrm>
          <a:prstGeom prst="rect">
            <a:avLst/>
          </a:prstGeom>
        </p:spPr>
      </p:pic>
    </p:spTree>
    <p:extLst>
      <p:ext uri="{BB962C8B-B14F-4D97-AF65-F5344CB8AC3E}">
        <p14:creationId xmlns:p14="http://schemas.microsoft.com/office/powerpoint/2010/main" val="399991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3171-4C64-4413-0BF5-42B68C421993}"/>
              </a:ext>
            </a:extLst>
          </p:cNvPr>
          <p:cNvSpPr>
            <a:spLocks noGrp="1"/>
          </p:cNvSpPr>
          <p:nvPr>
            <p:ph type="title"/>
          </p:nvPr>
        </p:nvSpPr>
        <p:spPr>
          <a:xfrm>
            <a:off x="461566" y="319955"/>
            <a:ext cx="10937082" cy="903993"/>
          </a:xfrm>
        </p:spPr>
        <p:txBody>
          <a:bodyPr/>
          <a:lstStyle/>
          <a:p>
            <a:r>
              <a:rPr lang="et-EE" sz="4800" b="1" dirty="0">
                <a:latin typeface="+mn-lt"/>
              </a:rPr>
              <a:t>Eesti 2035</a:t>
            </a:r>
          </a:p>
        </p:txBody>
      </p:sp>
      <p:sp>
        <p:nvSpPr>
          <p:cNvPr id="3" name="Text Placeholder 2">
            <a:extLst>
              <a:ext uri="{FF2B5EF4-FFF2-40B4-BE49-F238E27FC236}">
                <a16:creationId xmlns:a16="http://schemas.microsoft.com/office/drawing/2014/main" id="{E26A18AA-A17B-C4EA-199C-BE515CBA19A2}"/>
              </a:ext>
            </a:extLst>
          </p:cNvPr>
          <p:cNvSpPr>
            <a:spLocks noGrp="1"/>
          </p:cNvSpPr>
          <p:nvPr>
            <p:ph type="body" idx="1"/>
          </p:nvPr>
        </p:nvSpPr>
        <p:spPr>
          <a:xfrm>
            <a:off x="315516" y="1112044"/>
            <a:ext cx="11229182" cy="5218033"/>
          </a:xfrm>
        </p:spPr>
        <p:txBody>
          <a:bodyPr>
            <a:normAutofit/>
          </a:bodyPr>
          <a:lstStyle/>
          <a:p>
            <a:pPr marL="0" indent="0">
              <a:buNone/>
            </a:pPr>
            <a:r>
              <a:rPr lang="et-EE" sz="2800" dirty="0">
                <a:latin typeface="+mn-lt"/>
              </a:rPr>
              <a:t>Eesti regionaalne ebavõrdsus </a:t>
            </a:r>
            <a:r>
              <a:rPr lang="et-EE" sz="2800" b="1" dirty="0">
                <a:latin typeface="+mn-lt"/>
              </a:rPr>
              <a:t>kasvab</a:t>
            </a:r>
          </a:p>
        </p:txBody>
      </p:sp>
      <p:pic>
        <p:nvPicPr>
          <p:cNvPr id="4" name="Picture 3">
            <a:extLst>
              <a:ext uri="{FF2B5EF4-FFF2-40B4-BE49-F238E27FC236}">
                <a16:creationId xmlns:a16="http://schemas.microsoft.com/office/drawing/2014/main" id="{C3DC98DC-5A12-0554-5E14-2C3131C1AF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572" y="2021455"/>
            <a:ext cx="9433048" cy="4635205"/>
          </a:xfrm>
          <a:prstGeom prst="rect">
            <a:avLst/>
          </a:prstGeom>
          <a:noFill/>
          <a:ln>
            <a:noFill/>
          </a:ln>
        </p:spPr>
      </p:pic>
    </p:spTree>
    <p:extLst>
      <p:ext uri="{BB962C8B-B14F-4D97-AF65-F5344CB8AC3E}">
        <p14:creationId xmlns:p14="http://schemas.microsoft.com/office/powerpoint/2010/main" val="14751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1E47-FB2C-FCB5-2881-D29569B45461}"/>
            </a:ext>
          </a:extLst>
        </p:cNvPr>
        <p:cNvGrpSpPr/>
        <p:nvPr/>
      </p:nvGrpSpPr>
      <p:grpSpPr>
        <a:xfrm>
          <a:off x="0" y="0"/>
          <a:ext cx="0" cy="0"/>
          <a:chOff x="0" y="0"/>
          <a:chExt cx="0" cy="0"/>
        </a:xfrm>
      </p:grpSpPr>
      <p:pic>
        <p:nvPicPr>
          <p:cNvPr id="1026" name="Picture 2" descr="r/Eesti - Karm slaid.">
            <a:extLst>
              <a:ext uri="{FF2B5EF4-FFF2-40B4-BE49-F238E27FC236}">
                <a16:creationId xmlns:a16="http://schemas.microsoft.com/office/drawing/2014/main" id="{1000576E-AB24-7F61-A43E-A765DA154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076" y="2192164"/>
            <a:ext cx="4568870" cy="4568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84AACC-7540-CBBE-5ABA-1A1E9739956D}"/>
              </a:ext>
            </a:extLst>
          </p:cNvPr>
          <p:cNvSpPr>
            <a:spLocks noGrp="1"/>
          </p:cNvSpPr>
          <p:nvPr>
            <p:ph type="title"/>
          </p:nvPr>
        </p:nvSpPr>
        <p:spPr/>
        <p:txBody>
          <a:bodyPr/>
          <a:lstStyle/>
          <a:p>
            <a:r>
              <a:rPr lang="et-EE" sz="4800" b="1" dirty="0">
                <a:latin typeface="+mn-lt"/>
              </a:rPr>
              <a:t>Regionaalse koostöö põhjus</a:t>
            </a:r>
          </a:p>
        </p:txBody>
      </p:sp>
      <p:sp>
        <p:nvSpPr>
          <p:cNvPr id="3" name="Text Placeholder 2">
            <a:extLst>
              <a:ext uri="{FF2B5EF4-FFF2-40B4-BE49-F238E27FC236}">
                <a16:creationId xmlns:a16="http://schemas.microsoft.com/office/drawing/2014/main" id="{CD8198DC-E22F-CCD8-339F-2D76AC2CCA58}"/>
              </a:ext>
            </a:extLst>
          </p:cNvPr>
          <p:cNvSpPr>
            <a:spLocks noGrp="1"/>
          </p:cNvSpPr>
          <p:nvPr>
            <p:ph type="body" idx="1"/>
          </p:nvPr>
        </p:nvSpPr>
        <p:spPr>
          <a:xfrm>
            <a:off x="610077" y="1594275"/>
            <a:ext cx="4568870" cy="4735800"/>
          </a:xfrm>
        </p:spPr>
        <p:txBody>
          <a:bodyPr>
            <a:normAutofit/>
          </a:bodyPr>
          <a:lstStyle/>
          <a:p>
            <a:pPr marL="500600" indent="-457200">
              <a:spcBef>
                <a:spcPts val="1196"/>
              </a:spcBef>
              <a:buClr>
                <a:schemeClr val="dk1"/>
              </a:buClr>
              <a:buSzPts val="2914"/>
            </a:pPr>
            <a:r>
              <a:rPr lang="et-EE" sz="2600" b="1" dirty="0">
                <a:solidFill>
                  <a:schemeClr val="dk1"/>
                </a:solidFill>
                <a:latin typeface="+mn-lt"/>
                <a:ea typeface="Arial Narrow"/>
                <a:cs typeface="Arial Narrow"/>
                <a:sym typeface="Arial Narrow"/>
              </a:rPr>
              <a:t>Regionaalne ebavõrdsus</a:t>
            </a:r>
          </a:p>
          <a:p>
            <a:pPr marL="500600" indent="-457200">
              <a:spcBef>
                <a:spcPts val="1196"/>
              </a:spcBef>
              <a:buClr>
                <a:schemeClr val="dk1"/>
              </a:buClr>
              <a:buSzPts val="2914"/>
            </a:pPr>
            <a:r>
              <a:rPr lang="et-EE" sz="2600" dirty="0">
                <a:solidFill>
                  <a:schemeClr val="dk1"/>
                </a:solidFill>
                <a:latin typeface="+mn-lt"/>
                <a:ea typeface="Arial Narrow"/>
                <a:cs typeface="Arial Narrow"/>
                <a:sym typeface="Arial Narrow"/>
              </a:rPr>
              <a:t>Killustunud regionaalhaldus </a:t>
            </a:r>
          </a:p>
          <a:p>
            <a:pPr marL="500600" indent="-457200">
              <a:spcBef>
                <a:spcPts val="1196"/>
              </a:spcBef>
              <a:buClr>
                <a:schemeClr val="dk1"/>
              </a:buClr>
              <a:buSzPts val="2914"/>
            </a:pPr>
            <a:r>
              <a:rPr lang="et-EE" sz="2600" dirty="0">
                <a:solidFill>
                  <a:schemeClr val="dk1"/>
                </a:solidFill>
                <a:latin typeface="+mn-lt"/>
                <a:ea typeface="Arial Narrow"/>
                <a:cs typeface="Arial Narrow"/>
                <a:sym typeface="Arial Narrow"/>
              </a:rPr>
              <a:t>Valdkondlike poliitikate harukondlik juhtimine, puudub regionaalne </a:t>
            </a:r>
            <a:r>
              <a:rPr lang="et-EE" sz="2600" dirty="0" err="1">
                <a:solidFill>
                  <a:schemeClr val="dk1"/>
                </a:solidFill>
                <a:latin typeface="+mn-lt"/>
                <a:ea typeface="Arial Narrow"/>
                <a:cs typeface="Arial Narrow"/>
                <a:sym typeface="Arial Narrow"/>
              </a:rPr>
              <a:t>ühisvaade</a:t>
            </a:r>
            <a:endParaRPr lang="et-EE" sz="2600" dirty="0">
              <a:solidFill>
                <a:schemeClr val="dk1"/>
              </a:solidFill>
              <a:latin typeface="+mn-lt"/>
              <a:ea typeface="Arial Narrow"/>
              <a:cs typeface="Arial Narrow"/>
              <a:sym typeface="Arial Narrow"/>
            </a:endParaRPr>
          </a:p>
          <a:p>
            <a:pPr marL="500600" indent="-457200">
              <a:spcBef>
                <a:spcPts val="1196"/>
              </a:spcBef>
              <a:buClr>
                <a:schemeClr val="dk1"/>
              </a:buClr>
              <a:buSzPts val="2914"/>
            </a:pPr>
            <a:r>
              <a:rPr lang="et-EE" sz="2600" dirty="0">
                <a:solidFill>
                  <a:schemeClr val="dk1"/>
                </a:solidFill>
                <a:latin typeface="+mn-lt"/>
                <a:ea typeface="Arial Narrow"/>
                <a:cs typeface="Arial Narrow"/>
                <a:sym typeface="Arial Narrow"/>
              </a:rPr>
              <a:t>Puudub ühtne nägemus piirkondade arendamisel </a:t>
            </a:r>
          </a:p>
          <a:p>
            <a:pPr marL="0" indent="0">
              <a:buNone/>
            </a:pPr>
            <a:endParaRPr lang="et-EE" dirty="0"/>
          </a:p>
        </p:txBody>
      </p:sp>
      <p:pic>
        <p:nvPicPr>
          <p:cNvPr id="1028" name="Picture 4">
            <a:extLst>
              <a:ext uri="{FF2B5EF4-FFF2-40B4-BE49-F238E27FC236}">
                <a16:creationId xmlns:a16="http://schemas.microsoft.com/office/drawing/2014/main" id="{8DFC3C58-D48D-AA44-CCF5-D490BD166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8125" y="607988"/>
            <a:ext cx="375796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879F-BEF9-419F-D1A5-D3E821D69C2C}"/>
            </a:ext>
          </a:extLst>
        </p:cNvPr>
        <p:cNvGrpSpPr/>
        <p:nvPr/>
      </p:nvGrpSpPr>
      <p:grpSpPr>
        <a:xfrm>
          <a:off x="0" y="0"/>
          <a:ext cx="0" cy="0"/>
          <a:chOff x="0" y="0"/>
          <a:chExt cx="0" cy="0"/>
        </a:xfrm>
      </p:grpSpPr>
      <p:sp>
        <p:nvSpPr>
          <p:cNvPr id="8" name="Google Shape;563;p9">
            <a:extLst>
              <a:ext uri="{FF2B5EF4-FFF2-40B4-BE49-F238E27FC236}">
                <a16:creationId xmlns:a16="http://schemas.microsoft.com/office/drawing/2014/main" id="{8C9B088D-EC83-8865-E953-8E401C3B7003}"/>
              </a:ext>
            </a:extLst>
          </p:cNvPr>
          <p:cNvSpPr txBox="1">
            <a:spLocks/>
          </p:cNvSpPr>
          <p:nvPr/>
        </p:nvSpPr>
        <p:spPr>
          <a:xfrm>
            <a:off x="761465" y="379334"/>
            <a:ext cx="7150202" cy="2353649"/>
          </a:xfrm>
          <a:prstGeom prst="rect">
            <a:avLst/>
          </a:prstGeom>
          <a:noFill/>
          <a:ln>
            <a:noFill/>
          </a:ln>
        </p:spPr>
        <p:txBody>
          <a:bodyPr spcFirstLastPara="1" vert="horz" wrap="square" lIns="121025" tIns="60501" rIns="121025" bIns="60501" rtlCol="0" anchor="ctr" anchorCtr="0">
            <a:noAutofit/>
          </a:bodyPr>
          <a:lstStyle>
            <a:lvl1pPr lvl="0" algn="l" defTabSz="1214963" rtl="0" eaLnBrk="1" latinLnBrk="0" hangingPunct="1">
              <a:spcBef>
                <a:spcPts val="0"/>
              </a:spcBef>
              <a:spcAft>
                <a:spcPts val="0"/>
              </a:spcAft>
              <a:buClr>
                <a:srgbClr val="006EB5"/>
              </a:buClr>
              <a:buSzPts val="5819"/>
              <a:buFont typeface="Arial Narrow"/>
              <a:buNone/>
              <a:defRPr sz="5800" kern="1200">
                <a:solidFill>
                  <a:srgbClr val="006EB5"/>
                </a:solidFill>
                <a:latin typeface="Arial Narrow" pitchFamily="34" charset="0"/>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4800"/>
            </a:pPr>
            <a:r>
              <a:rPr lang="et-EE" b="1">
                <a:solidFill>
                  <a:schemeClr val="accent1"/>
                </a:solidFill>
                <a:latin typeface="+mn-lt"/>
              </a:rPr>
              <a:t>2020 uuring</a:t>
            </a:r>
            <a:br>
              <a:rPr lang="et-EE" b="1">
                <a:solidFill>
                  <a:schemeClr val="accent1"/>
                </a:solidFill>
                <a:latin typeface="+mn-lt"/>
              </a:rPr>
            </a:br>
            <a:r>
              <a:rPr lang="et-EE" sz="1050">
                <a:solidFill>
                  <a:schemeClr val="tx1">
                    <a:lumMod val="50000"/>
                    <a:lumOff val="50000"/>
                  </a:schemeClr>
                </a:solidFill>
                <a:latin typeface="+mn-lt"/>
                <a:hlinkClick r:id="rId2"/>
              </a:rPr>
              <a:t>https://skytte.ut.ee/sites/default/files/2022-05/1.%20Regionaalne%20valitsemine%20lopparuanne_final.pdf</a:t>
            </a:r>
            <a:br>
              <a:rPr lang="et-EE" sz="1050">
                <a:solidFill>
                  <a:schemeClr val="tx1">
                    <a:lumMod val="50000"/>
                    <a:lumOff val="50000"/>
                  </a:schemeClr>
                </a:solidFill>
                <a:latin typeface="+mn-lt"/>
              </a:rPr>
            </a:br>
            <a:r>
              <a:rPr lang="et-EE" sz="1200"/>
              <a:t>Tallinna Ülikool: Kersten Kattai, Sulev Lääne, Georg Sootla, Katri-Liis Lepik, Ave Viks, Indrek Saar </a:t>
            </a:r>
            <a:br>
              <a:rPr lang="et-EE" sz="1200"/>
            </a:br>
            <a:r>
              <a:rPr lang="et-EE" sz="1200"/>
              <a:t>Tartu Ülikool: Veiko Sepp </a:t>
            </a:r>
            <a:br>
              <a:rPr lang="et-EE" sz="1200"/>
            </a:br>
            <a:r>
              <a:rPr lang="et-EE" sz="1200"/>
              <a:t>Tallinna Tehnikaülikool: Sulev Mäeltsemees </a:t>
            </a:r>
            <a:br>
              <a:rPr lang="et-EE" sz="1200"/>
            </a:br>
            <a:r>
              <a:rPr lang="et-EE" sz="1200"/>
              <a:t>OÜ Geomedia: Rivo Noorkõiv </a:t>
            </a:r>
            <a:br>
              <a:rPr lang="et-EE" sz="1200"/>
            </a:br>
            <a:r>
              <a:rPr lang="et-EE" sz="1200"/>
              <a:t>Eksperdid: Vallo Olle, Mikk Lõhmus</a:t>
            </a:r>
            <a:endParaRPr lang="et-EE" dirty="0">
              <a:solidFill>
                <a:schemeClr val="tx1">
                  <a:lumMod val="50000"/>
                  <a:lumOff val="50000"/>
                </a:schemeClr>
              </a:solidFill>
              <a:latin typeface="+mn-lt"/>
            </a:endParaRPr>
          </a:p>
        </p:txBody>
      </p:sp>
      <p:pic>
        <p:nvPicPr>
          <p:cNvPr id="9" name="Sisu kohatäide 3">
            <a:extLst>
              <a:ext uri="{FF2B5EF4-FFF2-40B4-BE49-F238E27FC236}">
                <a16:creationId xmlns:a16="http://schemas.microsoft.com/office/drawing/2014/main" id="{14D89EC2-2835-FC61-8B72-74B154B9DC0D}"/>
              </a:ext>
            </a:extLst>
          </p:cNvPr>
          <p:cNvPicPr>
            <a:picLocks/>
          </p:cNvPicPr>
          <p:nvPr/>
        </p:nvPicPr>
        <p:blipFill rotWithShape="1">
          <a:blip r:embed="rId3"/>
          <a:srcRect l="33965" t="22832" r="35097" b="6030"/>
          <a:stretch/>
        </p:blipFill>
        <p:spPr bwMode="auto">
          <a:xfrm>
            <a:off x="9372903" y="379334"/>
            <a:ext cx="2779410" cy="3808492"/>
          </a:xfrm>
          <a:prstGeom prst="rect">
            <a:avLst/>
          </a:prstGeom>
          <a:ln>
            <a:solidFill>
              <a:schemeClr val="tx1"/>
            </a:solidFill>
          </a:ln>
          <a:extLst>
            <a:ext uri="{53640926-AAD7-44D8-BBD7-CCE9431645EC}">
              <a14:shadowObscured xmlns:a14="http://schemas.microsoft.com/office/drawing/2010/main"/>
            </a:ext>
          </a:extLst>
        </p:spPr>
      </p:pic>
      <p:sp>
        <p:nvSpPr>
          <p:cNvPr id="10" name="Google Shape;129;p3">
            <a:extLst>
              <a:ext uri="{FF2B5EF4-FFF2-40B4-BE49-F238E27FC236}">
                <a16:creationId xmlns:a16="http://schemas.microsoft.com/office/drawing/2014/main" id="{ECE530A3-FF10-02A6-AA42-EC00E5F4F594}"/>
              </a:ext>
            </a:extLst>
          </p:cNvPr>
          <p:cNvSpPr txBox="1">
            <a:spLocks/>
          </p:cNvSpPr>
          <p:nvPr/>
        </p:nvSpPr>
        <p:spPr>
          <a:xfrm>
            <a:off x="381844" y="3056260"/>
            <a:ext cx="8280138" cy="3236968"/>
          </a:xfrm>
          <a:prstGeom prst="rect">
            <a:avLst/>
          </a:prstGeom>
          <a:noFill/>
          <a:ln>
            <a:noFill/>
          </a:ln>
        </p:spPr>
        <p:txBody>
          <a:bodyPr spcFirstLastPara="1" wrap="square" lIns="96397" tIns="48185" rIns="96397" bIns="48185" anchor="t" anchorCtr="0">
            <a:normAutofit/>
          </a:bodyPr>
          <a:lstStyle>
            <a:defPPr marR="0" lvl="0" algn="l" rtl="0">
              <a:lnSpc>
                <a:spcPct val="100000"/>
              </a:lnSpc>
              <a:spcBef>
                <a:spcPts val="0"/>
              </a:spcBef>
              <a:spcAft>
                <a:spcPts val="0"/>
              </a:spcAft>
              <a:defRPr/>
            </a:defPPr>
            <a:lvl1pPr marL="457200" marR="0" lvl="0" indent="-406400" algn="ctr" defTabSz="449263" rtl="0" eaLnBrk="1" fontAlgn="base" hangingPunct="1">
              <a:lnSpc>
                <a:spcPct val="90000"/>
              </a:lnSpc>
              <a:spcBef>
                <a:spcPts val="1000"/>
              </a:spcBef>
              <a:spcAft>
                <a:spcPts val="0"/>
              </a:spcAft>
              <a:buClr>
                <a:schemeClr val="dk1"/>
              </a:buClr>
              <a:buSzPts val="2400"/>
              <a:buFont typeface="Arial"/>
              <a:buNone/>
              <a:defRPr sz="2400" b="0" i="0" u="none" strike="noStrike" kern="1200" cap="none">
                <a:solidFill>
                  <a:schemeClr val="dk1"/>
                </a:solidFill>
                <a:latin typeface="Arial"/>
                <a:ea typeface="Arial"/>
                <a:cs typeface="Arial"/>
                <a:sym typeface="Arial"/>
              </a:defRPr>
            </a:lvl1pPr>
            <a:lvl2pPr marL="914400" marR="0" lvl="1" indent="-381000" algn="ctr" defTabSz="449263" rtl="0" eaLnBrk="1" fontAlgn="base" hangingPunct="1">
              <a:lnSpc>
                <a:spcPct val="90000"/>
              </a:lnSpc>
              <a:spcBef>
                <a:spcPts val="500"/>
              </a:spcBef>
              <a:spcAft>
                <a:spcPts val="0"/>
              </a:spcAft>
              <a:buClr>
                <a:schemeClr val="dk1"/>
              </a:buClr>
              <a:buSzPts val="2000"/>
              <a:buFont typeface="Arial"/>
              <a:buNone/>
              <a:defRPr sz="2000" b="0" i="0" u="none" strike="noStrike" kern="1200" cap="none">
                <a:solidFill>
                  <a:schemeClr val="dk1"/>
                </a:solidFill>
                <a:latin typeface="Arial"/>
                <a:ea typeface="Arial"/>
                <a:cs typeface="Arial"/>
                <a:sym typeface="Arial"/>
              </a:defRPr>
            </a:lvl2pPr>
            <a:lvl3pPr marL="1371600" marR="0" lvl="2" indent="-355600" algn="ctr" defTabSz="449263" rtl="0" eaLnBrk="1" fontAlgn="base"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Arial"/>
                <a:ea typeface="Arial"/>
                <a:cs typeface="Arial"/>
                <a:sym typeface="Arial"/>
              </a:defRPr>
            </a:lvl3pPr>
            <a:lvl4pPr marL="1828800" marR="0" lvl="3" indent="-342900" algn="ctr" defTabSz="449263" rtl="0" eaLnBrk="1" fontAlgn="base"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4pPr>
            <a:lvl5pPr marL="2286000" marR="0" lvl="4" indent="-342900" algn="ctr" defTabSz="449263" rtl="0" eaLnBrk="1" fontAlgn="base"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5pPr>
            <a:lvl6pPr marL="2743200" marR="0" lvl="5" indent="-342900" algn="ctr"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6pPr>
            <a:lvl7pPr marL="3200400" marR="0" lvl="6" indent="-342900" algn="ctr"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7pPr>
            <a:lvl8pPr marL="3657600" marR="0" lvl="7" indent="-342900" algn="ctr"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8pPr>
            <a:lvl9pPr marL="4114800" marR="0" lvl="8" indent="-342900" algn="ctr"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Arial"/>
                <a:ea typeface="Arial"/>
                <a:cs typeface="Arial"/>
                <a:sym typeface="Arial"/>
              </a:defRPr>
            </a:lvl9pPr>
          </a:lstStyle>
          <a:p>
            <a:pPr marL="535635" indent="-482072" algn="just">
              <a:spcBef>
                <a:spcPts val="600"/>
              </a:spcBef>
              <a:spcAft>
                <a:spcPts val="600"/>
              </a:spcAft>
              <a:buFont typeface="Arial" panose="020B0604020202020204" pitchFamily="34" charset="0"/>
              <a:buChar char="•"/>
            </a:pPr>
            <a:r>
              <a:rPr lang="et-EE" sz="2952" dirty="0">
                <a:latin typeface="+mn-lt"/>
                <a:cs typeface="Times New Roman" panose="02020603050405020304" pitchFamily="18" charset="0"/>
              </a:rPr>
              <a:t>Põhineb Eesti </a:t>
            </a:r>
            <a:r>
              <a:rPr lang="et-EE" sz="2952" b="1" dirty="0">
                <a:latin typeface="+mn-lt"/>
                <a:cs typeface="Times New Roman" panose="02020603050405020304" pitchFamily="18" charset="0"/>
              </a:rPr>
              <a:t>regionaaltasandi arengu analüüsil </a:t>
            </a:r>
            <a:r>
              <a:rPr lang="et-EE" sz="2952" dirty="0">
                <a:latin typeface="+mn-lt"/>
                <a:cs typeface="Times New Roman" panose="02020603050405020304" pitchFamily="18" charset="0"/>
              </a:rPr>
              <a:t>(2020), ehk teadlaste ja ekspertide sisendil</a:t>
            </a:r>
          </a:p>
          <a:p>
            <a:pPr marL="992835" lvl="1" indent="-482072" algn="just">
              <a:spcBef>
                <a:spcPts val="600"/>
              </a:spcBef>
              <a:spcAft>
                <a:spcPts val="600"/>
              </a:spcAft>
              <a:buFont typeface="Arial" panose="020B0604020202020204" pitchFamily="34" charset="0"/>
              <a:buChar char="•"/>
            </a:pPr>
            <a:r>
              <a:rPr lang="et-EE" sz="2552" dirty="0">
                <a:latin typeface="+mn-lt"/>
                <a:cs typeface="Times New Roman" panose="02020603050405020304" pitchFamily="18" charset="0"/>
              </a:rPr>
              <a:t>Maavalitsuste kadumise järel: milline võiks olla </a:t>
            </a:r>
            <a:r>
              <a:rPr lang="et-EE" sz="2552" b="1" dirty="0">
                <a:latin typeface="+mn-lt"/>
                <a:cs typeface="Times New Roman" panose="02020603050405020304" pitchFamily="18" charset="0"/>
              </a:rPr>
              <a:t>piirkondlik koostöö</a:t>
            </a:r>
            <a:r>
              <a:rPr lang="et-EE" sz="2552" dirty="0">
                <a:latin typeface="+mn-lt"/>
                <a:cs typeface="Times New Roman" panose="02020603050405020304" pitchFamily="18" charset="0"/>
              </a:rPr>
              <a:t>? </a:t>
            </a:r>
          </a:p>
          <a:p>
            <a:pPr marL="535635" indent="-482072" algn="l">
              <a:spcBef>
                <a:spcPts val="600"/>
              </a:spcBef>
              <a:spcAft>
                <a:spcPts val="600"/>
              </a:spcAft>
              <a:buFont typeface="Arial" panose="020B0604020202020204" pitchFamily="34" charset="0"/>
              <a:buChar char="•"/>
            </a:pPr>
            <a:r>
              <a:rPr lang="et-EE" sz="2952" b="1" dirty="0">
                <a:solidFill>
                  <a:schemeClr val="tx1"/>
                </a:solidFill>
                <a:latin typeface="+mn-lt"/>
                <a:cs typeface="Times New Roman" panose="02020603050405020304" pitchFamily="18" charset="0"/>
              </a:rPr>
              <a:t>Regionaalsed „valitsused“ või pehmem koostöövorm (võrgustik)?</a:t>
            </a:r>
          </a:p>
          <a:p>
            <a:pPr marL="0" indent="0" algn="l">
              <a:buSzPct val="100000"/>
            </a:pPr>
            <a:endParaRPr lang="et-EE" sz="2952" dirty="0">
              <a:latin typeface="+mj-lt"/>
            </a:endParaRPr>
          </a:p>
        </p:txBody>
      </p:sp>
    </p:spTree>
    <p:extLst>
      <p:ext uri="{BB962C8B-B14F-4D97-AF65-F5344CB8AC3E}">
        <p14:creationId xmlns:p14="http://schemas.microsoft.com/office/powerpoint/2010/main" val="31041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l.vis.id_esitlus_2018">
  <a:themeElements>
    <a:clrScheme name="val.vis.id 2.0">
      <a:dk1>
        <a:srgbClr val="000000"/>
      </a:dk1>
      <a:lt1>
        <a:srgbClr val="FFFFFF"/>
      </a:lt1>
      <a:dk2>
        <a:srgbClr val="003087"/>
      </a:dk2>
      <a:lt2>
        <a:srgbClr val="FFFFFF"/>
      </a:lt2>
      <a:accent1>
        <a:srgbClr val="006EB5"/>
      </a:accent1>
      <a:accent2>
        <a:srgbClr val="F0A321"/>
      </a:accent2>
      <a:accent3>
        <a:srgbClr val="003087"/>
      </a:accent3>
      <a:accent4>
        <a:srgbClr val="90C8E8"/>
      </a:accent4>
      <a:accent5>
        <a:srgbClr val="E76000"/>
      </a:accent5>
      <a:accent6>
        <a:srgbClr val="B9D9EB"/>
      </a:accent6>
      <a:hlink>
        <a:srgbClr val="97999B"/>
      </a:hlink>
      <a:folHlink>
        <a:srgbClr val="F0A321"/>
      </a:folHlink>
    </a:clrScheme>
    <a:fontScheme name="Valitsusasutused">
      <a:majorFont>
        <a:latin typeface="Roboto Condensed Light"/>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lusslaidid_2.0" id="{F79D94D4-7318-46D5-B69E-3797256D7263}" vid="{80B8DB8B-CB66-4BAA-824C-FBE97BF2F5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esitlusslaidid_2.0_3lovi</Template>
  <TotalTime>14170</TotalTime>
  <Words>1730</Words>
  <Application>Microsoft Office PowerPoint</Application>
  <PresentationFormat>Custom</PresentationFormat>
  <Paragraphs>225</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Myanmar Text</vt:lpstr>
      <vt:lpstr>Roboto Condensed</vt:lpstr>
      <vt:lpstr>Times New Roman</vt:lpstr>
      <vt:lpstr>val.vis.id_esitlus_2018</vt:lpstr>
      <vt:lpstr>Ettevõtluskeskkond ja regionaalsed arengulepped </vt:lpstr>
      <vt:lpstr>PowerPoint Presentation</vt:lpstr>
      <vt:lpstr>PowerPoint Presentation</vt:lpstr>
      <vt:lpstr>PowerPoint Presentation</vt:lpstr>
      <vt:lpstr>Lahendamist vajav väljakutse </vt:lpstr>
      <vt:lpstr>PowerPoint Presentation</vt:lpstr>
      <vt:lpstr>Eesti 2035</vt:lpstr>
      <vt:lpstr>Regionaalse koostöö põhjus</vt:lpstr>
      <vt:lpstr>PowerPoint Presentation</vt:lpstr>
      <vt:lpstr>PowerPoint Presentation</vt:lpstr>
      <vt:lpstr>Sisu:</vt:lpstr>
      <vt:lpstr>Tegevused:</vt:lpstr>
      <vt:lpstr>OECD soovitused 2025</vt:lpstr>
      <vt:lpstr>Lepete kinnitamine: 17.02.2025 Kesk-Eesti; 16.06.2025 Lõuna-Eesti</vt:lpstr>
      <vt:lpstr>Arengulepete põhisuunad</vt:lpstr>
      <vt:lpstr>Tegevuskava ja meetmed</vt:lpstr>
      <vt:lpstr>Mida võidame arengulepete mudelist?</vt:lpstr>
      <vt:lpstr>Aitäh!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Kadri-Ann Salumäe</dc:creator>
  <cp:lastModifiedBy>Rainer Eidemiller</cp:lastModifiedBy>
  <cp:revision>172</cp:revision>
  <cp:lastPrinted>2024-02-13T06:08:56Z</cp:lastPrinted>
  <dcterms:created xsi:type="dcterms:W3CDTF">2023-03-23T11:33:05Z</dcterms:created>
  <dcterms:modified xsi:type="dcterms:W3CDTF">2026-03-16T14:04:34Z</dcterms:modified>
</cp:coreProperties>
</file>