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1"/>
  </p:notesMasterIdLst>
  <p:sldIdLst>
    <p:sldId id="285" r:id="rId5"/>
    <p:sldId id="257" r:id="rId6"/>
    <p:sldId id="261" r:id="rId7"/>
    <p:sldId id="2146848340" r:id="rId8"/>
    <p:sldId id="2141412443" r:id="rId9"/>
    <p:sldId id="2146848341" r:id="rId10"/>
    <p:sldId id="2146848339" r:id="rId11"/>
    <p:sldId id="2146848338" r:id="rId12"/>
    <p:sldId id="2146848337" r:id="rId13"/>
    <p:sldId id="2146848336" r:id="rId14"/>
    <p:sldId id="2146848335" r:id="rId15"/>
    <p:sldId id="2146848334" r:id="rId16"/>
    <p:sldId id="2146848333" r:id="rId17"/>
    <p:sldId id="2146848332" r:id="rId18"/>
    <p:sldId id="2146848331" r:id="rId19"/>
    <p:sldId id="280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gLXJtyojWEXlmuWe0FLmvzzX7uH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841609-AD0C-8897-3D45-5472A0F48CFD}" name="Kristi Sõber" initials="KS" userId="S::kristi@employers.ee::24f92ba8-7175-4085-8460-e93e56fbddd8" providerId="AD"/>
  <p188:author id="{07BCFE54-2A81-7371-1644-E3E8F18ACF23}" name="Evelyn Parv" initials="EP" userId="S::evelyn@employers.ee::78da92d1-125c-4fe2-a1ab-9b19ef0a4a6a" providerId="AD"/>
  <p188:author id="{09A12281-0BAE-9F9D-AC9B-A02B9A28D23B}" name="Piia Zimmermann" initials="PZ" userId="S::piia@employers.ee::8983b6de-15a4-41d1-a706-2c9d2d29a444" providerId="AD"/>
  <p188:author id="{F22B1CBC-0B4E-AE20-E39D-3D496D6E6695}" name="Rivo Sarapik" initials="RS" userId="S::rivo@employers.ee::c28bb897-89f1-48da-ac69-cb325299cd0f" providerId="AD"/>
  <p188:author id="{EB9EA3BF-314F-F7F8-6014-3574BA462D44}" name="Kati Rostfeldt" initials="KR" userId="S::kati@employers.ee::ceb85e98-5f02-4ded-82dc-bbe4547e4c38" providerId="AD"/>
  <p188:author id="{8AEF4BE7-4BD4-6B43-97D7-EC9576C32E62}" name="Hando Sutter" initials="HS" userId="S::hando@employers.ee::82f130f9-3eee-4361-92f7-b2811d80c99c" providerId="AD"/>
  <p188:author id="{8CBBCBF8-DCE8-3619-DEF3-8C63B442FFAE}" name="Raul Aron" initials="RA" userId="S::raul@employers.ee::7788c174-e650-4969-bd2e-318952381dc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9E"/>
    <a:srgbClr val="70D5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290FDE-75F7-423E-B27B-1C73F5F1913E}">
  <a:tblStyle styleId="{1B290FDE-75F7-423E-B27B-1C73F5F191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59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3" Type="http://customschemas.google.com/relationships/presentationmetadata" Target="metadata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6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vo Sarapik" userId="c28bb897-89f1-48da-ac69-cb325299cd0f" providerId="ADAL" clId="{A9E7B7E3-D81A-4740-A647-E3DC21BEB882}"/>
    <pc:docChg chg="modSld">
      <pc:chgData name="Rivo Sarapik" userId="c28bb897-89f1-48da-ac69-cb325299cd0f" providerId="ADAL" clId="{A9E7B7E3-D81A-4740-A647-E3DC21BEB882}" dt="2026-03-16T14:50:11.899" v="1" actId="1076"/>
      <pc:docMkLst>
        <pc:docMk/>
      </pc:docMkLst>
      <pc:sldChg chg="modSp mod">
        <pc:chgData name="Rivo Sarapik" userId="c28bb897-89f1-48da-ac69-cb325299cd0f" providerId="ADAL" clId="{A9E7B7E3-D81A-4740-A647-E3DC21BEB882}" dt="2026-03-16T14:50:11.899" v="1" actId="1076"/>
        <pc:sldMkLst>
          <pc:docMk/>
          <pc:sldMk cId="3142875251" sldId="2146848335"/>
        </pc:sldMkLst>
        <pc:spChg chg="mod">
          <ac:chgData name="Rivo Sarapik" userId="c28bb897-89f1-48da-ac69-cb325299cd0f" providerId="ADAL" clId="{A9E7B7E3-D81A-4740-A647-E3DC21BEB882}" dt="2026-03-16T14:50:05.419" v="0" actId="1076"/>
          <ac:spMkLst>
            <pc:docMk/>
            <pc:sldMk cId="3142875251" sldId="2146848335"/>
            <ac:spMk id="125" creationId="{D3C9F438-8CA9-82C6-CC75-A994C56E1707}"/>
          </ac:spMkLst>
        </pc:spChg>
        <pc:spChg chg="mod">
          <ac:chgData name="Rivo Sarapik" userId="c28bb897-89f1-48da-ac69-cb325299cd0f" providerId="ADAL" clId="{A9E7B7E3-D81A-4740-A647-E3DC21BEB882}" dt="2026-03-16T14:50:11.899" v="1" actId="1076"/>
          <ac:spMkLst>
            <pc:docMk/>
            <pc:sldMk cId="3142875251" sldId="2146848335"/>
            <ac:spMk id="127" creationId="{6CD4A221-E8D5-E949-CB16-8301A1CDD1F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6052023D-310E-8D35-CB60-C23A5E45D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>
            <a:extLst>
              <a:ext uri="{FF2B5EF4-FFF2-40B4-BE49-F238E27FC236}">
                <a16:creationId xmlns:a16="http://schemas.microsoft.com/office/drawing/2014/main" id="{346645E0-5D6E-0902-F12F-31D385DB26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" name="Google Shape;60;p1:notes">
            <a:extLst>
              <a:ext uri="{FF2B5EF4-FFF2-40B4-BE49-F238E27FC236}">
                <a16:creationId xmlns:a16="http://schemas.microsoft.com/office/drawing/2014/main" id="{5CC897EC-7B2A-C349-CBD4-AC7C7DE757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25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>
          <a:extLst>
            <a:ext uri="{FF2B5EF4-FFF2-40B4-BE49-F238E27FC236}">
              <a16:creationId xmlns:a16="http://schemas.microsoft.com/office/drawing/2014/main" id="{3ECB0476-6D55-09C6-ED3A-40495BDBD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1:notes">
            <a:extLst>
              <a:ext uri="{FF2B5EF4-FFF2-40B4-BE49-F238E27FC236}">
                <a16:creationId xmlns:a16="http://schemas.microsoft.com/office/drawing/2014/main" id="{8A21EC0D-8FAA-B218-1565-B0F7D325CC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1:notes">
            <a:extLst>
              <a:ext uri="{FF2B5EF4-FFF2-40B4-BE49-F238E27FC236}">
                <a16:creationId xmlns:a16="http://schemas.microsoft.com/office/drawing/2014/main" id="{41AE4FAB-DADE-EC12-3B0E-C64C7F8A67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59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22FFC697-0758-3427-C51C-35984DFA8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3:notes">
            <a:extLst>
              <a:ext uri="{FF2B5EF4-FFF2-40B4-BE49-F238E27FC236}">
                <a16:creationId xmlns:a16="http://schemas.microsoft.com/office/drawing/2014/main" id="{2577F0D2-1E19-E3A4-9117-F13E6536A9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3:notes">
            <a:extLst>
              <a:ext uri="{FF2B5EF4-FFF2-40B4-BE49-F238E27FC236}">
                <a16:creationId xmlns:a16="http://schemas.microsoft.com/office/drawing/2014/main" id="{C4198777-A30E-6209-4773-27E9E74D83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19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>
          <a:extLst>
            <a:ext uri="{FF2B5EF4-FFF2-40B4-BE49-F238E27FC236}">
              <a16:creationId xmlns:a16="http://schemas.microsoft.com/office/drawing/2014/main" id="{B95DD139-E9AD-2DC4-8B70-A7B10072B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5:notes">
            <a:extLst>
              <a:ext uri="{FF2B5EF4-FFF2-40B4-BE49-F238E27FC236}">
                <a16:creationId xmlns:a16="http://schemas.microsoft.com/office/drawing/2014/main" id="{8F5A132F-B9E9-1F1A-5AF8-689CB6978D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5:notes">
            <a:extLst>
              <a:ext uri="{FF2B5EF4-FFF2-40B4-BE49-F238E27FC236}">
                <a16:creationId xmlns:a16="http://schemas.microsoft.com/office/drawing/2014/main" id="{D8FA1F2F-0BC5-9370-331D-CAEA2ABAE8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04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>
          <a:extLst>
            <a:ext uri="{FF2B5EF4-FFF2-40B4-BE49-F238E27FC236}">
              <a16:creationId xmlns:a16="http://schemas.microsoft.com/office/drawing/2014/main" id="{15E9F6BB-416E-0154-5904-073A76B32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5:notes">
            <a:extLst>
              <a:ext uri="{FF2B5EF4-FFF2-40B4-BE49-F238E27FC236}">
                <a16:creationId xmlns:a16="http://schemas.microsoft.com/office/drawing/2014/main" id="{4E8FA383-48E3-19E0-4CBA-38B72F25C9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5:notes">
            <a:extLst>
              <a:ext uri="{FF2B5EF4-FFF2-40B4-BE49-F238E27FC236}">
                <a16:creationId xmlns:a16="http://schemas.microsoft.com/office/drawing/2014/main" id="{0AC2404A-C7D5-1DDF-B224-AD30700B1B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50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abc71361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7" name="Google Shape;197;g3abc71361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960419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t-EE" sz="1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töötaja kohta </a:t>
            </a:r>
            <a:r>
              <a:rPr kumimoji="0" lang="et-EE" sz="120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komponenditi</a:t>
            </a:r>
            <a:r>
              <a:rPr kumimoji="0" lang="et-EE" sz="1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2005-2023 (tuh. EUR)</a:t>
            </a:r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091B4-C74A-4858-96B9-72F90943683E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93384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E3327-3B78-2757-1D5A-F6044BFAA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D5D6DB2F-1479-8830-644B-0368C591A5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D65FFD2C-9D10-EB52-FA5D-A37E58FA76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t-EE" sz="1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töötaja kohta </a:t>
            </a:r>
            <a:r>
              <a:rPr kumimoji="0" lang="et-EE" sz="120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komponenditi</a:t>
            </a:r>
            <a:r>
              <a:rPr kumimoji="0" lang="et-EE" sz="1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2005-2023 (tuh. EUR)</a:t>
            </a:r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EA593DB7-185C-BBEF-BEDF-101F90882A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091B4-C74A-4858-96B9-72F90943683E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879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>
          <a:extLst>
            <a:ext uri="{FF2B5EF4-FFF2-40B4-BE49-F238E27FC236}">
              <a16:creationId xmlns:a16="http://schemas.microsoft.com/office/drawing/2014/main" id="{0888CDD8-EA5C-93D5-211F-D00264F39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:notes">
            <a:extLst>
              <a:ext uri="{FF2B5EF4-FFF2-40B4-BE49-F238E27FC236}">
                <a16:creationId xmlns:a16="http://schemas.microsoft.com/office/drawing/2014/main" id="{53F8A54F-7775-ECBE-5F52-62FD924CFF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9" name="Google Shape;79;p20:notes">
            <a:extLst>
              <a:ext uri="{FF2B5EF4-FFF2-40B4-BE49-F238E27FC236}">
                <a16:creationId xmlns:a16="http://schemas.microsoft.com/office/drawing/2014/main" id="{31E4717F-0216-7C37-CA9B-4B38EE4C26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910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505FB8B3-5F71-17E7-86DF-2F217B087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3:notes">
            <a:extLst>
              <a:ext uri="{FF2B5EF4-FFF2-40B4-BE49-F238E27FC236}">
                <a16:creationId xmlns:a16="http://schemas.microsoft.com/office/drawing/2014/main" id="{9FAF1314-1222-67F0-6774-2596C8C83A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3:notes">
            <a:extLst>
              <a:ext uri="{FF2B5EF4-FFF2-40B4-BE49-F238E27FC236}">
                <a16:creationId xmlns:a16="http://schemas.microsoft.com/office/drawing/2014/main" id="{D12CA5CA-0337-CC33-46A0-42937F5578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63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46B482FD-43CE-A524-C930-1AE81DF4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5:notes">
            <a:extLst>
              <a:ext uri="{FF2B5EF4-FFF2-40B4-BE49-F238E27FC236}">
                <a16:creationId xmlns:a16="http://schemas.microsoft.com/office/drawing/2014/main" id="{9FF8812D-2208-E542-1E84-3D12879F40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5:notes">
            <a:extLst>
              <a:ext uri="{FF2B5EF4-FFF2-40B4-BE49-F238E27FC236}">
                <a16:creationId xmlns:a16="http://schemas.microsoft.com/office/drawing/2014/main" id="{402D5632-EC29-AEDA-E58F-0F7A0B6619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29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5AE63579-64DC-391B-CBE9-2010C5A1E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7:notes">
            <a:extLst>
              <a:ext uri="{FF2B5EF4-FFF2-40B4-BE49-F238E27FC236}">
                <a16:creationId xmlns:a16="http://schemas.microsoft.com/office/drawing/2014/main" id="{F7010510-269E-17F3-FEB0-610A77BBCA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7:notes">
            <a:extLst>
              <a:ext uri="{FF2B5EF4-FFF2-40B4-BE49-F238E27FC236}">
                <a16:creationId xmlns:a16="http://schemas.microsoft.com/office/drawing/2014/main" id="{46EFCA9F-8A96-46B0-6498-2BD04DD2E6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16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1A4C9F53-AA46-1670-B108-525648CF1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ad06398379_1_0:notes">
            <a:extLst>
              <a:ext uri="{FF2B5EF4-FFF2-40B4-BE49-F238E27FC236}">
                <a16:creationId xmlns:a16="http://schemas.microsoft.com/office/drawing/2014/main" id="{65EFE31E-D779-F11A-7B43-440E166034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3ad06398379_1_0:notes">
            <a:extLst>
              <a:ext uri="{FF2B5EF4-FFF2-40B4-BE49-F238E27FC236}">
                <a16:creationId xmlns:a16="http://schemas.microsoft.com/office/drawing/2014/main" id="{F846D1B4-CE45-2300-51CE-695B442D18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3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elslaid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5"/>
          <p:cNvSpPr txBox="1">
            <a:spLocks noGrp="1"/>
          </p:cNvSpPr>
          <p:nvPr>
            <p:ph type="ctrTitle"/>
          </p:nvPr>
        </p:nvSpPr>
        <p:spPr>
          <a:xfrm>
            <a:off x="343677" y="1197034"/>
            <a:ext cx="11504645" cy="2553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ubTitle" idx="1"/>
          </p:nvPr>
        </p:nvSpPr>
        <p:spPr>
          <a:xfrm>
            <a:off x="2958957" y="3965825"/>
            <a:ext cx="8889365" cy="263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disega sisu">
  <p:cSld name="Pealdisega sisu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0"/>
          <p:cNvSpPr txBox="1">
            <a:spLocks noGrp="1"/>
          </p:cNvSpPr>
          <p:nvPr>
            <p:ph type="title"/>
          </p:nvPr>
        </p:nvSpPr>
        <p:spPr>
          <a:xfrm>
            <a:off x="334345" y="338139"/>
            <a:ext cx="4694855" cy="1440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body" idx="1"/>
          </p:nvPr>
        </p:nvSpPr>
        <p:spPr>
          <a:xfrm>
            <a:off x="5172693" y="338139"/>
            <a:ext cx="6684962" cy="579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body" idx="2"/>
          </p:nvPr>
        </p:nvSpPr>
        <p:spPr>
          <a:xfrm>
            <a:off x="334345" y="1870364"/>
            <a:ext cx="4694855" cy="4261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+ tekst">
  <p:cSld name="Pealkiri + teks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title"/>
          </p:nvPr>
        </p:nvSpPr>
        <p:spPr>
          <a:xfrm>
            <a:off x="334345" y="338139"/>
            <a:ext cx="11524861" cy="1338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body" idx="1"/>
          </p:nvPr>
        </p:nvSpPr>
        <p:spPr>
          <a:xfrm>
            <a:off x="333569" y="1744460"/>
            <a:ext cx="11524860" cy="4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7854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83A5D-C2B1-D44B-A4E5-284AEF74F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7CD24-7601-B641-B972-365583E62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FC859-EFC3-A94D-B884-93DA863D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A956-89B6-C94C-BABA-5F826B5B4A8F}" type="datetimeFigureOut">
              <a:rPr lang="en-EE" smtClean="0"/>
              <a:t>03/16/2026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66B6F-73BC-3949-8F0C-01C672F6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631FC-A042-6746-BE77-B30294C83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0CC2-CE49-3041-9E35-1629499272D3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415211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ealkiri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alkiri 1">
            <a:extLst>
              <a:ext uri="{FF2B5EF4-FFF2-40B4-BE49-F238E27FC236}">
                <a16:creationId xmlns:a16="http://schemas.microsoft.com/office/drawing/2014/main" id="{F95607ED-9F06-64F2-D2E0-22C50B2BD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45" y="338139"/>
            <a:ext cx="11524861" cy="1338261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15" name="Teksti kohatäide 14">
            <a:extLst>
              <a:ext uri="{FF2B5EF4-FFF2-40B4-BE49-F238E27FC236}">
                <a16:creationId xmlns:a16="http://schemas.microsoft.com/office/drawing/2014/main" id="{D7D36904-3D2E-8AEE-F971-77EE54B73C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333569" y="1744460"/>
            <a:ext cx="11524860" cy="4907800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</p:spTree>
    <p:extLst>
      <p:ext uri="{BB962C8B-B14F-4D97-AF65-F5344CB8AC3E}">
        <p14:creationId xmlns:p14="http://schemas.microsoft.com/office/powerpoint/2010/main" val="45346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ealkiri + suur tekst + väike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ldi kohatäide 19">
            <a:extLst>
              <a:ext uri="{FF2B5EF4-FFF2-40B4-BE49-F238E27FC236}">
                <a16:creationId xmlns:a16="http://schemas.microsoft.com/office/drawing/2014/main" id="{A50517FD-A26E-E412-8878-9B1B977DF9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8686799" y="1744460"/>
            <a:ext cx="3167149" cy="4387533"/>
          </a:xfrm>
        </p:spPr>
        <p:txBody>
          <a:bodyPr/>
          <a:lstStyle/>
          <a:p>
            <a:endParaRPr lang="et-EE"/>
          </a:p>
        </p:txBody>
      </p:sp>
      <p:sp>
        <p:nvSpPr>
          <p:cNvPr id="4" name="Teksti kohatäide 14">
            <a:extLst>
              <a:ext uri="{FF2B5EF4-FFF2-40B4-BE49-F238E27FC236}">
                <a16:creationId xmlns:a16="http://schemas.microsoft.com/office/drawing/2014/main" id="{BB99E289-E896-5CA5-493C-A1C60FEF25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334345" y="1744459"/>
            <a:ext cx="8195289" cy="4387533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3" name="Pealkiri 1">
            <a:extLst>
              <a:ext uri="{FF2B5EF4-FFF2-40B4-BE49-F238E27FC236}">
                <a16:creationId xmlns:a16="http://schemas.microsoft.com/office/drawing/2014/main" id="{CCC1A77D-E0A1-FC54-069E-22D7C3196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45" y="338139"/>
            <a:ext cx="11524861" cy="1338261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389181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+ tekst + pilt">
  <p:cSld name="Pealkiri + tekst + pil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3"/>
          <p:cNvSpPr>
            <a:spLocks noGrp="1"/>
          </p:cNvSpPr>
          <p:nvPr>
            <p:ph type="pic" idx="2"/>
          </p:nvPr>
        </p:nvSpPr>
        <p:spPr>
          <a:xfrm>
            <a:off x="6096000" y="1744460"/>
            <a:ext cx="5761655" cy="438753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Google Shape;16;p23"/>
          <p:cNvSpPr txBox="1">
            <a:spLocks noGrp="1"/>
          </p:cNvSpPr>
          <p:nvPr>
            <p:ph type="body" idx="1"/>
          </p:nvPr>
        </p:nvSpPr>
        <p:spPr>
          <a:xfrm>
            <a:off x="334345" y="1744460"/>
            <a:ext cx="5585094" cy="4387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title"/>
          </p:nvPr>
        </p:nvSpPr>
        <p:spPr>
          <a:xfrm>
            <a:off x="334345" y="338139"/>
            <a:ext cx="11524861" cy="1338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+ varia">
  <p:cSld name="Pealkiri + varia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>
            <a:spLocks noGrp="1"/>
          </p:cNvSpPr>
          <p:nvPr>
            <p:ph type="title"/>
          </p:nvPr>
        </p:nvSpPr>
        <p:spPr>
          <a:xfrm>
            <a:off x="334345" y="338139"/>
            <a:ext cx="11524861" cy="1338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+ väike tekst + suur pilt">
  <p:cSld name="Pealkiri + väike tekst + suur pil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>
            <a:spLocks noGrp="1"/>
          </p:cNvSpPr>
          <p:nvPr>
            <p:ph type="pic" idx="2"/>
          </p:nvPr>
        </p:nvSpPr>
        <p:spPr>
          <a:xfrm>
            <a:off x="3632662" y="1744460"/>
            <a:ext cx="8221287" cy="438773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1"/>
          </p:nvPr>
        </p:nvSpPr>
        <p:spPr>
          <a:xfrm>
            <a:off x="334345" y="1744663"/>
            <a:ext cx="3174402" cy="4387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title"/>
          </p:nvPr>
        </p:nvSpPr>
        <p:spPr>
          <a:xfrm>
            <a:off x="334345" y="338139"/>
            <a:ext cx="11524861" cy="1338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+ suur tekst + väike pilt">
  <p:cSld name="Pealkiri + suur tekst + väike pil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>
            <a:spLocks noGrp="1"/>
          </p:cNvSpPr>
          <p:nvPr>
            <p:ph type="pic" idx="2"/>
          </p:nvPr>
        </p:nvSpPr>
        <p:spPr>
          <a:xfrm>
            <a:off x="8686799" y="1744460"/>
            <a:ext cx="3167149" cy="438753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334345" y="1744459"/>
            <a:ext cx="8195289" cy="4387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334345" y="338139"/>
            <a:ext cx="11524861" cy="1338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ülje Pealkiri + pilt">
  <p:cSld name="Külje Pealkiri + pil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>
            <a:spLocks noGrp="1"/>
          </p:cNvSpPr>
          <p:nvPr>
            <p:ph type="title"/>
          </p:nvPr>
        </p:nvSpPr>
        <p:spPr>
          <a:xfrm>
            <a:off x="334346" y="338139"/>
            <a:ext cx="3123750" cy="579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>
            <a:spLocks noGrp="1"/>
          </p:cNvSpPr>
          <p:nvPr>
            <p:ph type="pic" idx="2"/>
          </p:nvPr>
        </p:nvSpPr>
        <p:spPr>
          <a:xfrm>
            <a:off x="3632662" y="338139"/>
            <a:ext cx="8221287" cy="579405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+ video">
  <p:cSld name="Pealkiri + vide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>
            <a:spLocks noGrp="1"/>
          </p:cNvSpPr>
          <p:nvPr>
            <p:ph type="title"/>
          </p:nvPr>
        </p:nvSpPr>
        <p:spPr>
          <a:xfrm>
            <a:off x="334345" y="338139"/>
            <a:ext cx="11524861" cy="1338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>
            <a:spLocks noGrp="1"/>
          </p:cNvSpPr>
          <p:nvPr>
            <p:ph type="media" idx="2"/>
          </p:nvPr>
        </p:nvSpPr>
        <p:spPr>
          <a:xfrm>
            <a:off x="332177" y="1737359"/>
            <a:ext cx="11524861" cy="4405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+ tabel">
  <p:cSld name="Pealkiri + tabel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>
            <a:spLocks noGrp="1"/>
          </p:cNvSpPr>
          <p:nvPr>
            <p:ph type="title"/>
          </p:nvPr>
        </p:nvSpPr>
        <p:spPr>
          <a:xfrm>
            <a:off x="334345" y="338139"/>
            <a:ext cx="11524861" cy="1338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+ 4 sisu">
  <p:cSld name="Pealkiri + 4 sisu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334345" y="338139"/>
            <a:ext cx="11524861" cy="1338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6173751" y="1737360"/>
            <a:ext cx="5685455" cy="212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332795" y="1737360"/>
            <a:ext cx="5685455" cy="212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6173750" y="4004138"/>
            <a:ext cx="5685455" cy="212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332794" y="4004138"/>
            <a:ext cx="5685455" cy="212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34345" y="338139"/>
            <a:ext cx="11524861" cy="1338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34346" y="1753984"/>
            <a:ext cx="11524861" cy="4883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B23F65DF-549B-A9F3-361F-E8D00A2FF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alkiri 3">
            <a:extLst>
              <a:ext uri="{FF2B5EF4-FFF2-40B4-BE49-F238E27FC236}">
                <a16:creationId xmlns:a16="http://schemas.microsoft.com/office/drawing/2014/main" id="{BB506C92-493D-D417-EE9B-DA8FAA3F2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60939" y="880558"/>
            <a:ext cx="11504645" cy="2553034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>
                <a:latin typeface="Aptos" panose="020B0004020202020204" pitchFamily="34" charset="0"/>
              </a:rPr>
              <a:t>Kuidas</a:t>
            </a:r>
            <a:r>
              <a:rPr lang="en-US" sz="5400" b="1" dirty="0">
                <a:latin typeface="Aptos" panose="020B0004020202020204" pitchFamily="34" charset="0"/>
              </a:rPr>
              <a:t> </a:t>
            </a:r>
            <a:r>
              <a:rPr lang="en-US" sz="5400" b="1" dirty="0" err="1">
                <a:latin typeface="Aptos" panose="020B0004020202020204" pitchFamily="34" charset="0"/>
              </a:rPr>
              <a:t>juhime</a:t>
            </a:r>
            <a:r>
              <a:rPr lang="en-US" sz="5400" b="1" dirty="0">
                <a:latin typeface="Aptos" panose="020B0004020202020204" pitchFamily="34" charset="0"/>
              </a:rPr>
              <a:t> Eesti</a:t>
            </a:r>
            <a:br>
              <a:rPr lang="en-US" sz="5400" b="1" dirty="0">
                <a:latin typeface="Aptos" panose="020B0004020202020204" pitchFamily="34" charset="0"/>
              </a:rPr>
            </a:br>
            <a:r>
              <a:rPr lang="en-US" sz="5400" b="1" dirty="0" err="1">
                <a:latin typeface="Aptos" panose="020B0004020202020204" pitchFamily="34" charset="0"/>
              </a:rPr>
              <a:t>majanduse</a:t>
            </a:r>
            <a:r>
              <a:rPr lang="en-US" sz="5400" b="1" dirty="0">
                <a:latin typeface="Aptos" panose="020B0004020202020204" pitchFamily="34" charset="0"/>
              </a:rPr>
              <a:t> </a:t>
            </a:r>
            <a:r>
              <a:rPr lang="en-US" sz="5400" b="1" dirty="0" err="1">
                <a:latin typeface="Aptos" panose="020B0004020202020204" pitchFamily="34" charset="0"/>
              </a:rPr>
              <a:t>kõrgliigasse</a:t>
            </a:r>
            <a:r>
              <a:rPr lang="en-US" sz="5400" b="1" dirty="0">
                <a:latin typeface="Aptos" panose="020B0004020202020204" pitchFamily="34" charset="0"/>
              </a:rPr>
              <a:t>?</a:t>
            </a:r>
            <a:br>
              <a:rPr lang="en-US" sz="5400" b="1" dirty="0">
                <a:latin typeface="Aptos" panose="020B0004020202020204" pitchFamily="34" charset="0"/>
              </a:rPr>
            </a:br>
            <a:r>
              <a:rPr lang="en-US" sz="1800" b="1" dirty="0">
                <a:latin typeface="Aptos" panose="020B0004020202020204" pitchFamily="34" charset="0"/>
              </a:rPr>
              <a:t>Hando Sutter, Eesti Tööandjate </a:t>
            </a:r>
            <a:r>
              <a:rPr lang="en-US" sz="1800" b="1" dirty="0" err="1">
                <a:latin typeface="Aptos" panose="020B0004020202020204" pitchFamily="34" charset="0"/>
              </a:rPr>
              <a:t>Keskliidu</a:t>
            </a:r>
            <a:r>
              <a:rPr lang="en-US" sz="1800" b="1" dirty="0">
                <a:latin typeface="Aptos" panose="020B0004020202020204" pitchFamily="34" charset="0"/>
              </a:rPr>
              <a:t> </a:t>
            </a:r>
            <a:r>
              <a:rPr lang="en-US" sz="1800" b="1" dirty="0" err="1">
                <a:latin typeface="Aptos" panose="020B0004020202020204" pitchFamily="34" charset="0"/>
              </a:rPr>
              <a:t>tegevjuht</a:t>
            </a:r>
            <a:br>
              <a:rPr lang="en-US" sz="5400" b="1" dirty="0">
                <a:latin typeface="Aptos" panose="020B0004020202020204" pitchFamily="34" charset="0"/>
              </a:rPr>
            </a:br>
            <a:endParaRPr lang="et-EE" sz="40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938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A6B136A3-3B61-436A-87FE-A02DEEC4D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7">
            <a:extLst>
              <a:ext uri="{FF2B5EF4-FFF2-40B4-BE49-F238E27FC236}">
                <a16:creationId xmlns:a16="http://schemas.microsoft.com/office/drawing/2014/main" id="{D97235C9-642C-EF37-E911-53B0EC5E41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800"/>
              <a:buNone/>
            </a:pP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3. </a:t>
            </a: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Seisame</a:t>
            </a: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selle</a:t>
            </a: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eest</a:t>
            </a: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, et </a:t>
            </a: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üleminek</a:t>
            </a: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puhtale</a:t>
            </a: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majandusele</a:t>
            </a: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toimub</a:t>
            </a: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realistlike</a:t>
            </a: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eesmärkide</a:t>
            </a: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alusel</a:t>
            </a: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ning</a:t>
            </a: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ettevõtete</a:t>
            </a: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konkurentsivõimet</a:t>
            </a: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toetavalt</a:t>
            </a:r>
            <a:endParaRPr sz="2500" dirty="0">
              <a:solidFill>
                <a:schemeClr val="tx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13" name="Google Shape;113;p37">
            <a:extLst>
              <a:ext uri="{FF2B5EF4-FFF2-40B4-BE49-F238E27FC236}">
                <a16:creationId xmlns:a16="http://schemas.microsoft.com/office/drawing/2014/main" id="{9C20335A-EFF9-85DA-D78B-DCC33805E2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3600" y="1499459"/>
            <a:ext cx="11524800" cy="4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t-EE" sz="1900" noProof="0" dirty="0">
                <a:latin typeface="Aptos"/>
              </a:rPr>
              <a:t>Konkurentsivõimeline üleminek puhtale majandusele vajab selgust, kindlust ja head investeerimiskeskkonda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Char char="▪"/>
            </a:pPr>
            <a:r>
              <a:rPr lang="et-EE" sz="1900" b="1" u="none" strike="noStrike" noProof="0" dirty="0">
                <a:latin typeface="Aptos"/>
              </a:rPr>
              <a:t>Kliimakindla majanduse seaduse</a:t>
            </a:r>
            <a:r>
              <a:rPr lang="et-EE" sz="1900" u="none" strike="noStrike" noProof="0" dirty="0">
                <a:latin typeface="Aptos"/>
              </a:rPr>
              <a:t> üldise segase raamistiku asemel seisame selgete valdkondlike teekaartide sisustamise eest, et tagada </a:t>
            </a:r>
            <a:r>
              <a:rPr lang="et-EE" sz="1900" noProof="0" dirty="0">
                <a:latin typeface="Aptos"/>
              </a:rPr>
              <a:t>selgus</a:t>
            </a:r>
            <a:r>
              <a:rPr lang="et-EE" sz="1900" u="none" strike="noStrike" noProof="0" dirty="0">
                <a:latin typeface="Aptos"/>
              </a:rPr>
              <a:t> roheüleminekuks vajalik</a:t>
            </a:r>
            <a:r>
              <a:rPr lang="et-EE" sz="1900" noProof="0" dirty="0">
                <a:latin typeface="Aptos"/>
              </a:rPr>
              <a:t>es</a:t>
            </a:r>
            <a:r>
              <a:rPr lang="et-EE" sz="1900" u="none" strike="noStrike" noProof="0" dirty="0">
                <a:latin typeface="Aptos"/>
              </a:rPr>
              <a:t> eeldus</a:t>
            </a:r>
            <a:r>
              <a:rPr lang="et-EE" sz="1900" noProof="0" dirty="0">
                <a:latin typeface="Aptos"/>
              </a:rPr>
              <a:t>tes ja tegevustes.</a:t>
            </a:r>
            <a:r>
              <a:rPr lang="et-EE" sz="1900" u="none" strike="noStrike" noProof="0" dirty="0">
                <a:latin typeface="Aptos"/>
              </a:rPr>
              <a:t> </a:t>
            </a:r>
            <a:endParaRPr lang="et-EE" sz="1900" noProof="0" dirty="0">
              <a:latin typeface="Aptos"/>
            </a:endParaRPr>
          </a:p>
          <a:p>
            <a:pPr marL="342900">
              <a:lnSpc>
                <a:spcPct val="115000"/>
              </a:lnSpc>
              <a:spcBef>
                <a:spcPts val="1200"/>
              </a:spcBef>
              <a:buSzPts val="1900"/>
              <a:buChar char="▪"/>
            </a:pPr>
            <a:r>
              <a:rPr lang="et-EE" sz="1900" noProof="0" dirty="0">
                <a:latin typeface="Aptos"/>
              </a:rPr>
              <a:t>Jälgime, kas </a:t>
            </a:r>
            <a:r>
              <a:rPr lang="et-EE" sz="1900" b="1" noProof="0" dirty="0">
                <a:latin typeface="Aptos"/>
              </a:rPr>
              <a:t>jäätmereform </a:t>
            </a:r>
            <a:r>
              <a:rPr lang="et-EE" sz="1900" noProof="0" dirty="0">
                <a:latin typeface="Aptos"/>
              </a:rPr>
              <a:t>viib</a:t>
            </a:r>
            <a:r>
              <a:rPr lang="et-EE" sz="1900" u="none" strike="noStrike" noProof="0" dirty="0">
                <a:latin typeface="Aptos"/>
              </a:rPr>
              <a:t> ka tegelikkuses soovitud eesmärkideni. Seisame vastu ringmajanduse valdkonna </a:t>
            </a:r>
            <a:r>
              <a:rPr lang="et-EE" sz="1900" noProof="0" dirty="0">
                <a:latin typeface="Aptos"/>
              </a:rPr>
              <a:t>munitsipaliseerimisele ja kulude hüppelisele kasvule.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Char char="▪"/>
            </a:pPr>
            <a:r>
              <a:rPr lang="et-EE" sz="1900" noProof="0" dirty="0">
                <a:latin typeface="Aptos"/>
              </a:rPr>
              <a:t>Jälgime, millised </a:t>
            </a:r>
            <a:r>
              <a:rPr lang="et-EE" sz="1900" b="1" noProof="0" dirty="0">
                <a:latin typeface="Aptos"/>
              </a:rPr>
              <a:t>koormavad regulatsioonid</a:t>
            </a:r>
            <a:r>
              <a:rPr lang="et-EE" sz="1900" noProof="0" dirty="0">
                <a:latin typeface="Aptos"/>
              </a:rPr>
              <a:t> on Euroopa Liidust tulemas ning seisame selle eest, et Eesti regulatsioonid ei kujuneks rangemaks Euroopa Liidus sätestatust ega kehtestaks konkurentsivõimet kahjustavaid piirangud. 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Char char="▪"/>
            </a:pPr>
            <a:r>
              <a:rPr lang="et-EE" sz="1900" noProof="0" dirty="0">
                <a:latin typeface="Aptos"/>
              </a:rPr>
              <a:t>Seisame peaministri majanduskasvu nõukojas heaks kiidetud keskkonnaõiguse </a:t>
            </a:r>
            <a:r>
              <a:rPr lang="et-EE" sz="1900" b="1" noProof="0" dirty="0">
                <a:latin typeface="Aptos"/>
              </a:rPr>
              <a:t>halduskoormuse vähendamise ettepanekute</a:t>
            </a:r>
            <a:r>
              <a:rPr lang="et-EE" sz="1900" noProof="0" dirty="0">
                <a:latin typeface="Aptos"/>
              </a:rPr>
              <a:t> elluviimise eest.</a:t>
            </a:r>
          </a:p>
        </p:txBody>
      </p:sp>
    </p:spTree>
    <p:extLst>
      <p:ext uri="{BB962C8B-B14F-4D97-AF65-F5344CB8AC3E}">
        <p14:creationId xmlns:p14="http://schemas.microsoft.com/office/powerpoint/2010/main" val="3602032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FAE19BB4-95BE-F4CF-BC59-2264B751B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ad06398379_1_0">
            <a:extLst>
              <a:ext uri="{FF2B5EF4-FFF2-40B4-BE49-F238E27FC236}">
                <a16:creationId xmlns:a16="http://schemas.microsoft.com/office/drawing/2014/main" id="{274C7552-8C57-E37B-9A6F-CAD9B05EC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3545" y="145714"/>
            <a:ext cx="11524800" cy="13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800"/>
              <a:buNone/>
            </a:pP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4. </a:t>
            </a: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Toetame</a:t>
            </a: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ettevõtete</a:t>
            </a: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lisandväärtuse</a:t>
            </a: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kasvu</a:t>
            </a:r>
            <a:endParaRPr sz="2500" dirty="0">
              <a:solidFill>
                <a:schemeClr val="tx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25" name="Google Shape;125;g3ad06398379_1_0">
            <a:extLst>
              <a:ext uri="{FF2B5EF4-FFF2-40B4-BE49-F238E27FC236}">
                <a16:creationId xmlns:a16="http://schemas.microsoft.com/office/drawing/2014/main" id="{D3C9F438-8CA9-82C6-CC75-A994C56E17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3545" y="1830591"/>
            <a:ext cx="5655600" cy="47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t-EE" sz="1900" b="1" noProof="0" dirty="0">
                <a:latin typeface="Aptos"/>
              </a:rPr>
              <a:t>Innovatsiooni käivituskoja tegevused</a:t>
            </a:r>
          </a:p>
          <a:p>
            <a:pPr marL="4572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Char char="•"/>
            </a:pPr>
            <a:r>
              <a:rPr lang="et-EE" sz="1900" b="1" noProof="0" dirty="0">
                <a:latin typeface="Aptos"/>
              </a:rPr>
              <a:t>Inspireerime </a:t>
            </a:r>
            <a:r>
              <a:rPr lang="et-EE" sz="1900" noProof="0" dirty="0">
                <a:latin typeface="Aptos"/>
              </a:rPr>
              <a:t>ettevõtteid tõstma ambitsiooni ja panustama innovatsiooni-uurimis- ja arendustegevusse läbi Juhtimiskunsti klubi ja koostöös Innovatsiooniliidrite Klubiga</a:t>
            </a: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t-EE" sz="1900" b="1" noProof="0" dirty="0">
                <a:latin typeface="Aptos"/>
              </a:rPr>
              <a:t>Informeerime </a:t>
            </a:r>
            <a:r>
              <a:rPr lang="et-EE" sz="1900" u="none" strike="noStrike" noProof="0" dirty="0">
                <a:latin typeface="Aptos"/>
                <a:sym typeface="Arial"/>
              </a:rPr>
              <a:t>ettevõtteid Eesti innovatsiooni ökosüsteemis toimuvatest arengutest</a:t>
            </a:r>
            <a:br>
              <a:rPr lang="et-EE" sz="1900" noProof="0" dirty="0">
                <a:latin typeface="Aptos" panose="020B0004020202020204" pitchFamily="34" charset="0"/>
              </a:rPr>
            </a:br>
            <a:r>
              <a:rPr lang="et-EE" sz="1900" u="none" strike="noStrike" noProof="0" dirty="0">
                <a:latin typeface="Aptos"/>
                <a:sym typeface="Arial"/>
              </a:rPr>
              <a:t>(</a:t>
            </a:r>
            <a:r>
              <a:rPr lang="et-EE" sz="1900" noProof="0" dirty="0">
                <a:latin typeface="Aptos"/>
              </a:rPr>
              <a:t>sh</a:t>
            </a:r>
            <a:r>
              <a:rPr lang="et-EE" sz="1900" u="none" strike="noStrike" noProof="0" dirty="0">
                <a:latin typeface="Aptos"/>
                <a:sym typeface="Arial"/>
              </a:rPr>
              <a:t> EIS, MKM, </a:t>
            </a:r>
            <a:r>
              <a:rPr lang="et-EE" sz="1900" noProof="0" dirty="0">
                <a:latin typeface="Aptos"/>
              </a:rPr>
              <a:t>ka </a:t>
            </a:r>
            <a:r>
              <a:rPr lang="et-EE" sz="1900" u="none" strike="noStrike" noProof="0" dirty="0">
                <a:latin typeface="Aptos"/>
                <a:sym typeface="Arial"/>
              </a:rPr>
              <a:t>AI ja </a:t>
            </a:r>
            <a:r>
              <a:rPr lang="et-EE" sz="1900" u="none" strike="noStrike" noProof="0" dirty="0" err="1">
                <a:latin typeface="Aptos"/>
                <a:sym typeface="Arial"/>
              </a:rPr>
              <a:t>küberturbe</a:t>
            </a:r>
            <a:r>
              <a:rPr lang="et-EE" sz="1900" u="none" strike="noStrike" noProof="0" dirty="0">
                <a:latin typeface="Aptos"/>
                <a:sym typeface="Arial"/>
              </a:rPr>
              <a:t> </a:t>
            </a:r>
            <a:r>
              <a:rPr lang="et-EE" sz="1900" noProof="0" dirty="0">
                <a:latin typeface="Aptos"/>
              </a:rPr>
              <a:t>teemad</a:t>
            </a:r>
            <a:r>
              <a:rPr lang="et-EE" sz="1900" u="none" strike="noStrike" noProof="0" dirty="0">
                <a:latin typeface="Aptos"/>
                <a:sym typeface="Arial"/>
              </a:rPr>
              <a:t>)</a:t>
            </a:r>
            <a:endParaRPr lang="et-EE" sz="1900" noProof="0" dirty="0">
              <a:latin typeface="Aptos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t-EE" sz="1900" b="1" noProof="0" dirty="0">
                <a:latin typeface="Aptos"/>
              </a:rPr>
              <a:t>Esindame ettevõtete huvisid ja toetame koostööd </a:t>
            </a:r>
            <a:r>
              <a:rPr lang="et-EE" sz="1900" noProof="0" dirty="0">
                <a:latin typeface="Aptos"/>
              </a:rPr>
              <a:t>innovatsiooni ökosüsteemis hoides üleval regulaarset infovahetust</a:t>
            </a: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t-EE" sz="1900" b="1" noProof="0" dirty="0">
                <a:latin typeface="Aptos"/>
              </a:rPr>
              <a:t>Kujundame ettevõtluse head mainet </a:t>
            </a:r>
            <a:r>
              <a:rPr lang="et-EE" sz="1900" noProof="0" dirty="0">
                <a:latin typeface="Aptos"/>
              </a:rPr>
              <a:t>2% klubi projektiga</a:t>
            </a:r>
            <a:endParaRPr lang="et-EE" sz="1900" b="1" i="1" noProof="0" dirty="0">
              <a:solidFill>
                <a:srgbClr val="009E9E"/>
              </a:solidFill>
              <a:latin typeface="Aptos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g3ad06398379_1_0">
            <a:extLst>
              <a:ext uri="{FF2B5EF4-FFF2-40B4-BE49-F238E27FC236}">
                <a16:creationId xmlns:a16="http://schemas.microsoft.com/office/drawing/2014/main" id="{6CD4A221-E8D5-E949-CB16-8301A1CDD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97613" y="1830791"/>
            <a:ext cx="5894387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t-EE" sz="1900" b="1" noProof="0" dirty="0">
                <a:solidFill>
                  <a:srgbClr val="009E9E"/>
                </a:solidFill>
                <a:latin typeface="Aptos"/>
              </a:rPr>
              <a:t>UUS!</a:t>
            </a:r>
            <a:r>
              <a:rPr lang="et-EE" sz="1900" b="1" noProof="0" dirty="0">
                <a:latin typeface="Aptos"/>
              </a:rPr>
              <a:t> </a:t>
            </a:r>
            <a:br>
              <a:rPr lang="et-EE" sz="1900" b="1" noProof="0" dirty="0">
                <a:latin typeface="Aptos" panose="020B0004020202020204" pitchFamily="34" charset="0"/>
              </a:rPr>
            </a:br>
            <a:r>
              <a:rPr lang="et-EE" sz="1900" b="1" noProof="0" dirty="0">
                <a:latin typeface="Aptos"/>
              </a:rPr>
              <a:t>AMBITSIOONI JA SKALEERIMISE töörühmas</a:t>
            </a:r>
            <a:br>
              <a:rPr lang="et-EE" sz="1900" b="1" noProof="0" dirty="0">
                <a:latin typeface="Aptos" panose="020B0004020202020204" pitchFamily="34" charset="0"/>
              </a:rPr>
            </a:br>
            <a:r>
              <a:rPr lang="et-EE" sz="1900" b="1" noProof="0" dirty="0">
                <a:latin typeface="Aptos"/>
              </a:rPr>
              <a:t>jagame Eesti ja maailma parimaid praktikaid:</a:t>
            </a:r>
          </a:p>
          <a:p>
            <a:pPr marL="4572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Char char="•"/>
            </a:pPr>
            <a:r>
              <a:rPr lang="et-EE" sz="1900" noProof="0" dirty="0">
                <a:latin typeface="Aptos"/>
              </a:rPr>
              <a:t>Toote/teenuse innovatsiooni ja R&amp;D praktikad</a:t>
            </a: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t-EE" sz="1900" noProof="0" dirty="0">
                <a:latin typeface="Aptos"/>
              </a:rPr>
              <a:t>Uute digitehnoloogiate rakenduspraktikad (sh AI)</a:t>
            </a: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t-EE" sz="1900" noProof="0" dirty="0">
                <a:latin typeface="Aptos"/>
              </a:rPr>
              <a:t>Ekspordivõimekuse kasvatamise praktikad</a:t>
            </a: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endParaRPr lang="et-EE" sz="1900" noProof="0" dirty="0">
              <a:latin typeface="Aptos" panose="020B0004020202020204" pitchFamily="34" charset="0"/>
            </a:endParaRPr>
          </a:p>
          <a:p>
            <a:pPr marL="107950" indent="0">
              <a:lnSpc>
                <a:spcPct val="115000"/>
              </a:lnSpc>
              <a:spcBef>
                <a:spcPts val="0"/>
              </a:spcBef>
              <a:buSzPts val="1900"/>
              <a:buNone/>
            </a:pPr>
            <a:r>
              <a:rPr lang="et-EE" sz="1900" noProof="0" dirty="0">
                <a:latin typeface="Aptos"/>
              </a:rPr>
              <a:t>Teeme </a:t>
            </a:r>
            <a:r>
              <a:rPr lang="et-EE" sz="1900" b="1" noProof="0" dirty="0">
                <a:latin typeface="Aptos"/>
              </a:rPr>
              <a:t>26. märtsil </a:t>
            </a:r>
            <a:r>
              <a:rPr lang="et-EE" sz="1900" noProof="0" dirty="0">
                <a:latin typeface="Aptos"/>
              </a:rPr>
              <a:t>ärikohtingu teemal “Tehisintellekt: suurtest lubadustest reaalse äriväärtuseni” (OIXIO)</a:t>
            </a:r>
          </a:p>
          <a:p>
            <a:pPr marL="107950" indent="0">
              <a:lnSpc>
                <a:spcPct val="114999"/>
              </a:lnSpc>
              <a:spcBef>
                <a:spcPts val="0"/>
              </a:spcBef>
              <a:buSzPts val="1900"/>
              <a:buNone/>
            </a:pPr>
            <a:endParaRPr lang="et-EE" sz="1900" noProof="0" dirty="0">
              <a:latin typeface="Aptos"/>
            </a:endParaRPr>
          </a:p>
          <a:p>
            <a:pPr marL="107950" lvl="0" indent="0">
              <a:lnSpc>
                <a:spcPct val="115000"/>
              </a:lnSpc>
              <a:spcBef>
                <a:spcPts val="0"/>
              </a:spcBef>
              <a:buSzPts val="1900"/>
              <a:buNone/>
            </a:pPr>
            <a:r>
              <a:rPr lang="et-EE" sz="1900" noProof="0" dirty="0">
                <a:latin typeface="Aptos"/>
              </a:rPr>
              <a:t>Tähistame </a:t>
            </a:r>
            <a:r>
              <a:rPr lang="et-EE" sz="1900" b="1" noProof="0" dirty="0">
                <a:latin typeface="Aptos"/>
              </a:rPr>
              <a:t>21. aprillil rahvusvahelist innovatsiooni päeva</a:t>
            </a:r>
            <a:r>
              <a:rPr lang="et-EE" sz="1900" noProof="0" dirty="0">
                <a:latin typeface="Aptos"/>
              </a:rPr>
              <a:t> 2% klubi ja juhtimisklubi üritustega.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t-EE" sz="100" noProof="0" dirty="0">
              <a:latin typeface="Aptos" panose="020B0004020202020204" pitchFamily="34" charset="0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t-EE" sz="1900" noProof="0" dirty="0">
              <a:latin typeface="Aptos" panose="020B0004020202020204" pitchFamily="34" charset="0"/>
            </a:endParaRPr>
          </a:p>
          <a:p>
            <a:pPr marL="342900" lvl="0" indent="-222250" algn="l" rtl="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SzPts val="1900"/>
              <a:buFont typeface="Noto Sans Symbols"/>
              <a:buNone/>
            </a:pPr>
            <a:endParaRPr lang="et-EE" sz="1900" b="1" i="1" noProof="0" dirty="0">
              <a:solidFill>
                <a:srgbClr val="009E9E"/>
              </a:solidFill>
              <a:latin typeface="Aptos" panose="020B00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g3ad06398379_1_0">
            <a:extLst>
              <a:ext uri="{FF2B5EF4-FFF2-40B4-BE49-F238E27FC236}">
                <a16:creationId xmlns:a16="http://schemas.microsoft.com/office/drawing/2014/main" id="{A8E10ABD-89A8-ED6C-832E-F1CE441C7448}"/>
              </a:ext>
            </a:extLst>
          </p:cNvPr>
          <p:cNvSpPr txBox="1"/>
          <p:nvPr/>
        </p:nvSpPr>
        <p:spPr>
          <a:xfrm>
            <a:off x="333545" y="1053835"/>
            <a:ext cx="9104700" cy="93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t-EE" sz="1900" noProof="0" dirty="0">
                <a:solidFill>
                  <a:schemeClr val="dk1"/>
                </a:solidFill>
                <a:latin typeface="Aptos" panose="020B0004020202020204" pitchFamily="34" charset="0"/>
              </a:rPr>
              <a:t>Keskpärasuse lõksust pääsemiseks ning majanduse tootlikkuse arenguhüppeks on hädavajalik ettevõtete rahvusvahelise konkurentsivõime kasv</a:t>
            </a:r>
            <a:endParaRPr lang="et-EE" noProof="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75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E9E26E27-4660-52D0-E5F0-C1A74535D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1">
            <a:extLst>
              <a:ext uri="{FF2B5EF4-FFF2-40B4-BE49-F238E27FC236}">
                <a16:creationId xmlns:a16="http://schemas.microsoft.com/office/drawing/2014/main" id="{E558C90F-ECDD-D967-4070-6E95C98479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800"/>
              <a:buNone/>
            </a:pP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5. </a:t>
            </a: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Seisame</a:t>
            </a: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efektiivse</a:t>
            </a: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tervishoiusüsteemi</a:t>
            </a: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ning</a:t>
            </a: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inimeste</a:t>
            </a: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b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</a:b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tervelt</a:t>
            </a: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elatud</a:t>
            </a: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aastate</a:t>
            </a: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kasvu</a:t>
            </a: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eest</a:t>
            </a:r>
            <a:endParaRPr sz="2500" dirty="0">
              <a:solidFill>
                <a:schemeClr val="tx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39" name="Google Shape;139;p41">
            <a:extLst>
              <a:ext uri="{FF2B5EF4-FFF2-40B4-BE49-F238E27FC236}">
                <a16:creationId xmlns:a16="http://schemas.microsoft.com/office/drawing/2014/main" id="{BC20C15B-22EF-868A-436B-D1DC25105D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3594" y="1496560"/>
            <a:ext cx="11524800" cy="4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t-EE" sz="1900" noProof="0" dirty="0">
                <a:latin typeface="Aptos" panose="020B0004020202020204" pitchFamily="34" charset="0"/>
                <a:sym typeface="Arial"/>
              </a:rPr>
              <a:t>Vananeva elanikkonnaga riigis on inimeste vaimse ja füüsilise tervise hoidmine tähtsam kui kunagi varem. Efektiivsuse parandamiseks tuleb tervishoius tagada vajalike reformide elluviimine</a:t>
            </a:r>
          </a:p>
          <a:p>
            <a:pPr indent="-349250">
              <a:lnSpc>
                <a:spcPct val="115000"/>
              </a:lnSpc>
              <a:buSzPts val="1900"/>
            </a:pPr>
            <a:r>
              <a:rPr lang="et-EE" sz="1900" dirty="0">
                <a:latin typeface="Aptos"/>
              </a:rPr>
              <a:t>Seisame Tervisekassa vahendite tulemuslikuma kasutamise eest - tulemuspõhine rahastus, rohkem avatust konkurentsile, strateegiline ostmine vs raha jagamine ja mängud hindadega</a:t>
            </a:r>
            <a:endParaRPr lang="et-EE" sz="1900" noProof="0" dirty="0">
              <a:latin typeface="Aptos"/>
            </a:endParaRPr>
          </a:p>
          <a:p>
            <a:pPr indent="-349250">
              <a:lnSpc>
                <a:spcPct val="115000"/>
              </a:lnSpc>
              <a:buSzPts val="1900"/>
            </a:pPr>
            <a:r>
              <a:rPr lang="et-EE" sz="1900" dirty="0">
                <a:latin typeface="Aptos"/>
              </a:rPr>
              <a:t>Tööandjate tehtud terviseennetuse ja tervishoiuteenuste kulude maksuvabastuse suurendamine</a:t>
            </a:r>
            <a:endParaRPr lang="et-EE" sz="1900" noProof="0" dirty="0">
              <a:latin typeface="Aptos"/>
            </a:endParaRPr>
          </a:p>
          <a:p>
            <a:pPr indent="-349250">
              <a:lnSpc>
                <a:spcPct val="114999"/>
              </a:lnSpc>
              <a:buSzPts val="1900"/>
            </a:pPr>
            <a:r>
              <a:rPr lang="et-EE" sz="1900" dirty="0">
                <a:latin typeface="Aptos"/>
              </a:rPr>
              <a:t>Perearstide omandipiirangu kaotamine</a:t>
            </a:r>
          </a:p>
          <a:p>
            <a:pPr indent="-349250">
              <a:lnSpc>
                <a:spcPct val="114999"/>
              </a:lnSpc>
              <a:buSzPts val="1900"/>
            </a:pPr>
            <a:r>
              <a:rPr lang="et-EE" sz="1900" dirty="0">
                <a:latin typeface="Aptos"/>
              </a:rPr>
              <a:t>Terviseandmete laialdasem kasutus</a:t>
            </a:r>
          </a:p>
          <a:p>
            <a:pPr indent="-349250">
              <a:lnSpc>
                <a:spcPct val="114999"/>
              </a:lnSpc>
              <a:buSzPts val="1900"/>
            </a:pPr>
            <a:r>
              <a:rPr lang="et-EE" sz="1900" dirty="0">
                <a:latin typeface="Aptos"/>
              </a:rPr>
              <a:t>Uute kohustuste ja teenuste lisandumise piiramine ning tasuvuse nõue</a:t>
            </a:r>
          </a:p>
          <a:p>
            <a:pPr marL="457200" lvl="0" indent="-3492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t-EE" sz="1900" noProof="0" dirty="0">
                <a:latin typeface="Aptos" panose="020B0004020202020204" pitchFamily="34" charset="0"/>
              </a:rPr>
              <a:t>Haiguslehel osakoormusega töötamine alates 8. päevast (hetkel 31. päevast)</a:t>
            </a:r>
          </a:p>
          <a:p>
            <a:pPr indent="-349250">
              <a:lnSpc>
                <a:spcPct val="114999"/>
              </a:lnSpc>
              <a:buSzPts val="1900"/>
            </a:pPr>
            <a:r>
              <a:rPr lang="et-EE" sz="1900" dirty="0">
                <a:latin typeface="Aptos"/>
              </a:rPr>
              <a:t>Meditsiinipersonali pädevuse laiendamine valdkonna töötajate puuduse leevendamiseks</a:t>
            </a:r>
            <a:endParaRPr lang="et-EE" sz="1900" noProof="0" dirty="0">
              <a:latin typeface="Aptos" panose="020B0004020202020204" pitchFamily="34" charset="0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600"/>
              </a:spcBef>
              <a:buFont typeface="Arial"/>
              <a:buNone/>
            </a:pPr>
            <a:endParaRPr lang="et-EE" sz="1900" noProof="0" dirty="0">
              <a:solidFill>
                <a:srgbClr val="000000"/>
              </a:solidFill>
              <a:latin typeface="Aptos" panose="020B0004020202020204" pitchFamily="34" charset="0"/>
              <a:ea typeface="Montserrat"/>
            </a:endParaRPr>
          </a:p>
          <a:p>
            <a:pPr marL="342900" indent="-22225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SzPts val="1900"/>
              <a:buNone/>
            </a:pPr>
            <a:endParaRPr lang="et-EE" sz="1900" b="1" i="1" dirty="0">
              <a:solidFill>
                <a:srgbClr val="009E9E"/>
              </a:solidFill>
              <a:latin typeface="Aptos" panose="020B0004020202020204" pitchFamily="34" charset="0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962986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>
          <a:extLst>
            <a:ext uri="{FF2B5EF4-FFF2-40B4-BE49-F238E27FC236}">
              <a16:creationId xmlns:a16="http://schemas.microsoft.com/office/drawing/2014/main" id="{A721CCBA-DF42-6713-EF0A-53F77ECAE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3">
            <a:extLst>
              <a:ext uri="{FF2B5EF4-FFF2-40B4-BE49-F238E27FC236}">
                <a16:creationId xmlns:a16="http://schemas.microsoft.com/office/drawing/2014/main" id="{DC1A7E21-AD10-E610-7FA5-FF0904B8A9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800"/>
              <a:buNone/>
            </a:pP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6. </a:t>
            </a: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Arendame</a:t>
            </a: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rahvusvahelist</a:t>
            </a: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koostööd</a:t>
            </a: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liikmete</a:t>
            </a: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huvide</a:t>
            </a: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b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</a:b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eest</a:t>
            </a: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seismiseks</a:t>
            </a:r>
            <a:endParaRPr sz="2500" dirty="0">
              <a:solidFill>
                <a:schemeClr val="tx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51" name="Google Shape;151;p43">
            <a:extLst>
              <a:ext uri="{FF2B5EF4-FFF2-40B4-BE49-F238E27FC236}">
                <a16:creationId xmlns:a16="http://schemas.microsoft.com/office/drawing/2014/main" id="{B584EB5B-E559-D8B7-D3CF-B13F115DB1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3570" y="1548151"/>
            <a:ext cx="11524860" cy="4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t-EE" sz="1900" noProof="0">
                <a:latin typeface="Aptos" panose="020B0004020202020204" pitchFamily="34" charset="0"/>
                <a:sym typeface="Arial"/>
              </a:rPr>
              <a:t>Oluline osa Eesti ettevõtluskeskkonnast kujundatakse Euroopa institutsioonides, mistõttu hoiame 2026. a</a:t>
            </a:r>
            <a:r>
              <a:rPr lang="et-EE" sz="1900" noProof="0">
                <a:latin typeface="Aptos" panose="020B0004020202020204" pitchFamily="34" charset="0"/>
              </a:rPr>
              <a:t>astal </a:t>
            </a:r>
            <a:r>
              <a:rPr lang="et-EE" sz="1900" noProof="0">
                <a:latin typeface="Aptos" panose="020B0004020202020204" pitchFamily="34" charset="0"/>
                <a:sym typeface="Arial"/>
              </a:rPr>
              <a:t>fookust ka rahvusvahelisel tasandil</a:t>
            </a:r>
          </a:p>
          <a:p>
            <a:pPr marL="457200" lvl="0" indent="-3492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t-EE" sz="1900" noProof="0">
                <a:latin typeface="Aptos" panose="020B0004020202020204" pitchFamily="34" charset="0"/>
              </a:rPr>
              <a:t>Süvendame koostööd Balti ja Põhjamaade tööandjate liitudega, et kujundada regiooni </a:t>
            </a:r>
            <a:r>
              <a:rPr lang="et-EE" sz="1900" noProof="0" err="1">
                <a:latin typeface="Aptos" panose="020B0004020202020204" pitchFamily="34" charset="0"/>
              </a:rPr>
              <a:t>ühisvaade</a:t>
            </a:r>
            <a:r>
              <a:rPr lang="et-EE" sz="1900" noProof="0">
                <a:latin typeface="Aptos" panose="020B0004020202020204" pitchFamily="34" charset="0"/>
              </a:rPr>
              <a:t> kliima-, energia- ja ühtse turu teemadel, toetades ettevõtete konkurentsivõimet</a:t>
            </a:r>
          </a:p>
          <a:p>
            <a:pPr marL="457200" lvl="0" indent="-3492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t-EE" sz="1900" noProof="0">
                <a:latin typeface="Aptos" panose="020B0004020202020204" pitchFamily="34" charset="0"/>
              </a:rPr>
              <a:t>Hoiame tähelepanu ELi võtmetähtsusega algatustel, sh kliima- ja energiapoliitika arengud, ühtse turu uuendused ning mitmeaastase finantsraamistiku (MFF) arutelud</a:t>
            </a:r>
          </a:p>
          <a:p>
            <a:pPr marL="457200" lvl="0" indent="-3492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t-EE" sz="1900" noProof="0">
                <a:latin typeface="Aptos" panose="020B0004020202020204" pitchFamily="34" charset="0"/>
              </a:rPr>
              <a:t>Jälgime lihtsustamise ja halduskoormuse vähendamise protsessi edenemist ning toome tööandjate vaated sisse nii uute ettepanekute kujundamisse kui olemasolevate meetmete rakendamisse</a:t>
            </a:r>
          </a:p>
          <a:p>
            <a:pPr marL="457200" lvl="0" indent="-3492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t-EE" sz="1900" noProof="0">
                <a:latin typeface="Aptos" panose="020B0004020202020204" pitchFamily="34" charset="0"/>
              </a:rPr>
              <a:t>Osaleme Euroopa tööandjate seisukohtade kujundamises ja tagame regulaarse infovahetuse liikmete, partnerite ja EL võrgustike vahel</a:t>
            </a:r>
          </a:p>
          <a:p>
            <a:pPr marL="457200" lvl="0" indent="-349250" algn="l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SzPts val="1900"/>
              <a:buChar char="•"/>
            </a:pPr>
            <a:r>
              <a:rPr lang="et-EE" sz="1900" noProof="0">
                <a:latin typeface="Aptos" panose="020B0004020202020204" pitchFamily="34" charset="0"/>
              </a:rPr>
              <a:t>Hoiame Eesti ettevõtjate hääle nähtavana rahvusvahelistes aruteludes ning toetame valitud edulugude tutvustamist Euroopa tasandil</a:t>
            </a:r>
          </a:p>
        </p:txBody>
      </p:sp>
    </p:spTree>
    <p:extLst>
      <p:ext uri="{BB962C8B-B14F-4D97-AF65-F5344CB8AC3E}">
        <p14:creationId xmlns:p14="http://schemas.microsoft.com/office/powerpoint/2010/main" val="3199602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>
          <a:extLst>
            <a:ext uri="{FF2B5EF4-FFF2-40B4-BE49-F238E27FC236}">
              <a16:creationId xmlns:a16="http://schemas.microsoft.com/office/drawing/2014/main" id="{E2E02EFC-209F-1881-8C66-C9C8C57AA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5">
            <a:extLst>
              <a:ext uri="{FF2B5EF4-FFF2-40B4-BE49-F238E27FC236}">
                <a16:creationId xmlns:a16="http://schemas.microsoft.com/office/drawing/2014/main" id="{EA6F5D83-AF0E-8E05-CE28-982BADB726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800"/>
              <a:buNone/>
            </a:pPr>
            <a:r>
              <a:rPr lang="et-EE" sz="2500" b="1" noProof="0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7. Jagame juhtimise parimaid praktikaid ning seisame </a:t>
            </a:r>
            <a:br>
              <a:rPr lang="et-EE" sz="2500" b="1" noProof="0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</a:br>
            <a:r>
              <a:rPr lang="et-EE" sz="2500" b="1" noProof="0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ettevõtluse hea maine eest</a:t>
            </a:r>
            <a:endParaRPr lang="et-EE" sz="2500" noProof="0" dirty="0">
              <a:solidFill>
                <a:schemeClr val="tx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63" name="Google Shape;163;p45">
            <a:extLst>
              <a:ext uri="{FF2B5EF4-FFF2-40B4-BE49-F238E27FC236}">
                <a16:creationId xmlns:a16="http://schemas.microsoft.com/office/drawing/2014/main" id="{4E237864-B042-339B-E1A0-C7733BBCE3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3570" y="1577648"/>
            <a:ext cx="11524860" cy="4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t-EE" sz="1900" noProof="0" dirty="0">
                <a:latin typeface="Aptos" panose="020B0004020202020204" pitchFamily="34" charset="0"/>
              </a:rPr>
              <a:t>Innovatsioon ja uute radade valimine jääb tihti kogemuse ja julguse taha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Font typeface="Noto Sans Symbols"/>
              <a:buChar char="▪"/>
            </a:pPr>
            <a:r>
              <a:rPr lang="et-EE" sz="1900" noProof="0" dirty="0">
                <a:latin typeface="Aptos" panose="020B0004020202020204" pitchFamily="34" charset="0"/>
              </a:rPr>
              <a:t>Jagame ettevõtete edulugusid ja </a:t>
            </a:r>
            <a:r>
              <a:rPr lang="et-EE" sz="1900" noProof="0" dirty="0" err="1">
                <a:latin typeface="Aptos" panose="020B0004020202020204" pitchFamily="34" charset="0"/>
              </a:rPr>
              <a:t>kaaskorraldame</a:t>
            </a:r>
            <a:r>
              <a:rPr lang="et-EE" sz="1900" noProof="0" dirty="0">
                <a:latin typeface="Aptos" panose="020B0004020202020204" pitchFamily="34" charset="0"/>
              </a:rPr>
              <a:t> konkurssi “Ettevõtluse auhind” ning </a:t>
            </a:r>
            <a:r>
              <a:rPr lang="et-EE" sz="1900" noProof="0" dirty="0" err="1">
                <a:latin typeface="Aptos" panose="020B0004020202020204" pitchFamily="34" charset="0"/>
              </a:rPr>
              <a:t>ettevõtlusgalat</a:t>
            </a:r>
            <a:endParaRPr lang="et-EE" sz="1900" noProof="0" dirty="0">
              <a:latin typeface="Aptos" panose="020B0004020202020204" pitchFamily="34" charset="0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Font typeface="Noto Sans Symbols"/>
              <a:buChar char="▪"/>
            </a:pPr>
            <a:r>
              <a:rPr lang="et-EE" sz="1900" noProof="0" dirty="0">
                <a:latin typeface="Aptos" panose="020B0004020202020204" pitchFamily="34" charset="0"/>
              </a:rPr>
              <a:t>Arendame silmapaistvat juhtimiskultuuri – olulisemad juhtimissündmused, parima juhi konkurss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Font typeface="Noto Sans Symbols"/>
              <a:buChar char="▪"/>
            </a:pPr>
            <a:r>
              <a:rPr lang="et-EE" sz="1900" noProof="0" dirty="0">
                <a:latin typeface="Aptos" panose="020B0004020202020204" pitchFamily="34" charset="0"/>
              </a:rPr>
              <a:t>Koostöös Innovatsiooniliidrite Klubiga toetame uurimis- ja arendustegevuse mahukate ettevõtete arvu kasvu “2% klubi” märgise ja tegevustega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Font typeface="Noto Sans Symbols"/>
              <a:buChar char="▪"/>
            </a:pPr>
            <a:r>
              <a:rPr lang="et-EE" sz="1900" noProof="0" dirty="0">
                <a:latin typeface="Aptos" panose="020B0004020202020204" pitchFamily="34" charset="0"/>
              </a:rPr>
              <a:t>Edendame "Juhtimiskunsti klubi" tegevusega Eesti ettevõtete ja organisatsioonide juhtimiskultuuri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Font typeface="Noto Sans Symbols"/>
              <a:buChar char="▪"/>
            </a:pPr>
            <a:r>
              <a:rPr lang="et-EE" sz="1900" noProof="0" dirty="0">
                <a:latin typeface="Aptos" panose="020B0004020202020204" pitchFamily="34" charset="0"/>
              </a:rPr>
              <a:t>Tõstame läbi “Kindlustunde kompassi” sündmuste tööandjate kindlustunnet ja teadlikkust riigikaitsesse panustamise võimalustest</a:t>
            </a:r>
          </a:p>
        </p:txBody>
      </p:sp>
    </p:spTree>
    <p:extLst>
      <p:ext uri="{BB962C8B-B14F-4D97-AF65-F5344CB8AC3E}">
        <p14:creationId xmlns:p14="http://schemas.microsoft.com/office/powerpoint/2010/main" val="3213611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>
          <a:extLst>
            <a:ext uri="{FF2B5EF4-FFF2-40B4-BE49-F238E27FC236}">
              <a16:creationId xmlns:a16="http://schemas.microsoft.com/office/drawing/2014/main" id="{971DF1BE-9C13-A237-B4E4-A7066FEE8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hand holding a group of books&#10;&#10;AI-generated content may be incorrect.">
            <a:extLst>
              <a:ext uri="{FF2B5EF4-FFF2-40B4-BE49-F238E27FC236}">
                <a16:creationId xmlns:a16="http://schemas.microsoft.com/office/drawing/2014/main" id="{89D3E8DC-C92F-8B46-7258-6145BE9B41A2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764" r="764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5">
            <a:extLst>
              <a:ext uri="{FF2B5EF4-FFF2-40B4-BE49-F238E27FC236}">
                <a16:creationId xmlns:a16="http://schemas.microsoft.com/office/drawing/2014/main" id="{1C4E5B2F-FCD3-66D6-7B3B-CD20FD5101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t-EE" sz="1900" noProof="0" dirty="0">
                <a:latin typeface="Aptos"/>
              </a:rPr>
              <a:t>Sõnastame konkreetsed Tööandjate ettepanekud, millised otsused ja poliitikad toetavad Eesti majanduse arengut ning heaolu kasvu. </a:t>
            </a:r>
            <a:endParaRPr lang="et-EE" sz="1900" noProof="0" dirty="0">
              <a:latin typeface="Aptos" panose="020B0004020202020204" pitchFamily="34" charset="0"/>
            </a:endParaRPr>
          </a:p>
          <a:p>
            <a:pPr marL="342900">
              <a:lnSpc>
                <a:spcPct val="114999"/>
              </a:lnSpc>
              <a:spcBef>
                <a:spcPts val="1200"/>
              </a:spcBef>
              <a:buSzPts val="1900"/>
              <a:buFont typeface="Noto Sans Symbols"/>
              <a:buChar char="▪"/>
            </a:pPr>
            <a:r>
              <a:rPr lang="et-EE" sz="1900" b="1" noProof="0" dirty="0">
                <a:latin typeface="Aptos"/>
              </a:rPr>
              <a:t>Iga keskliidu liige saab </a:t>
            </a:r>
            <a:r>
              <a:rPr lang="et-EE" sz="1900" b="1" dirty="0">
                <a:latin typeface="Aptos"/>
              </a:rPr>
              <a:t>koostamises sõna</a:t>
            </a:r>
            <a:r>
              <a:rPr lang="et-EE" sz="1900" b="1" noProof="0" dirty="0">
                <a:latin typeface="Aptos"/>
              </a:rPr>
              <a:t> sekka öelda. </a:t>
            </a:r>
            <a:endParaRPr lang="et-EE" dirty="0">
              <a:latin typeface="Aptos"/>
            </a:endParaRPr>
          </a:p>
          <a:p>
            <a:pPr marL="342900">
              <a:lnSpc>
                <a:spcPct val="114999"/>
              </a:lnSpc>
              <a:spcBef>
                <a:spcPts val="1200"/>
              </a:spcBef>
              <a:buSzPts val="1900"/>
              <a:buFont typeface="Noto Sans Symbols"/>
              <a:buChar char="▪"/>
            </a:pPr>
            <a:r>
              <a:rPr lang="et-EE" sz="1900" noProof="0" dirty="0">
                <a:latin typeface="Aptos"/>
              </a:rPr>
              <a:t>Ettepanekud koguvad ja arutavad läbi </a:t>
            </a:r>
            <a:r>
              <a:rPr lang="et-EE" sz="1900" dirty="0">
                <a:latin typeface="Aptos"/>
              </a:rPr>
              <a:t>töörühmad </a:t>
            </a:r>
            <a:r>
              <a:rPr lang="et-EE" sz="1900" noProof="0" dirty="0">
                <a:latin typeface="Aptos"/>
              </a:rPr>
              <a:t>märts-mai 2026. </a:t>
            </a:r>
            <a:endParaRPr lang="et-EE" sz="1900" noProof="0" dirty="0">
              <a:latin typeface="Aptos" panose="020B0004020202020204" pitchFamily="34" charset="0"/>
            </a:endParaRPr>
          </a:p>
          <a:p>
            <a:pPr marL="342900">
              <a:lnSpc>
                <a:spcPct val="114999"/>
              </a:lnSpc>
              <a:spcBef>
                <a:spcPts val="1200"/>
              </a:spcBef>
              <a:buSzPts val="1900"/>
              <a:buFont typeface="Noto Sans Symbols"/>
              <a:buChar char="▪"/>
            </a:pPr>
            <a:r>
              <a:rPr lang="et-EE" sz="1900" dirty="0">
                <a:latin typeface="Aptos"/>
              </a:rPr>
              <a:t>Suve lõpus/sügisel tutvustame manifesti erakondadele ja üldsusele</a:t>
            </a:r>
            <a:r>
              <a:rPr lang="et-EE" sz="1900" noProof="0" dirty="0">
                <a:latin typeface="Aptos"/>
              </a:rPr>
              <a:t>.</a:t>
            </a:r>
          </a:p>
          <a:p>
            <a:pPr marL="342900">
              <a:lnSpc>
                <a:spcPct val="114999"/>
              </a:lnSpc>
              <a:spcBef>
                <a:spcPts val="1200"/>
              </a:spcBef>
              <a:buSzPts val="1900"/>
              <a:buFont typeface="Noto Sans Symbols"/>
              <a:buChar char="▪"/>
            </a:pPr>
            <a:r>
              <a:rPr lang="et-EE" sz="1900" b="1" noProof="0" dirty="0">
                <a:latin typeface="Aptos"/>
              </a:rPr>
              <a:t>Valimised 7. märts 2027</a:t>
            </a:r>
          </a:p>
        </p:txBody>
      </p:sp>
      <p:sp>
        <p:nvSpPr>
          <p:cNvPr id="2" name="Google Shape;194;g391ea2291fc_0_5">
            <a:extLst>
              <a:ext uri="{FF2B5EF4-FFF2-40B4-BE49-F238E27FC236}">
                <a16:creationId xmlns:a16="http://schemas.microsoft.com/office/drawing/2014/main" id="{D3E1D29E-8144-2996-BB07-7FC751D09C19}"/>
              </a:ext>
            </a:extLst>
          </p:cNvPr>
          <p:cNvSpPr txBox="1">
            <a:spLocks/>
          </p:cNvSpPr>
          <p:nvPr/>
        </p:nvSpPr>
        <p:spPr>
          <a:xfrm>
            <a:off x="334345" y="338139"/>
            <a:ext cx="11524800" cy="13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t-EE" sz="4000" dirty="0">
                <a:latin typeface="Aptos"/>
              </a:rPr>
              <a:t>Tööandjate manifest 2026</a:t>
            </a:r>
            <a:endParaRPr lang="en-US" sz="4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758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abc7136139_0_0"/>
          <p:cNvSpPr txBox="1">
            <a:spLocks noGrp="1"/>
          </p:cNvSpPr>
          <p:nvPr>
            <p:ph type="ctrTitle"/>
          </p:nvPr>
        </p:nvSpPr>
        <p:spPr>
          <a:xfrm>
            <a:off x="-1679633" y="665413"/>
            <a:ext cx="11504645" cy="2553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br>
              <a:rPr lang="et-EE" sz="5400" b="1" dirty="0">
                <a:latin typeface="Aptos" panose="020B0004020202020204" pitchFamily="34" charset="0"/>
              </a:rPr>
            </a:br>
            <a:r>
              <a:rPr lang="et-EE" sz="5400" b="1" dirty="0">
                <a:latin typeface="Aptos"/>
              </a:rPr>
              <a:t>Viime Eesti </a:t>
            </a:r>
            <a:br>
              <a:rPr lang="en-US" sz="5400" b="1" dirty="0">
                <a:latin typeface="Aptos"/>
              </a:rPr>
            </a:br>
            <a:r>
              <a:rPr lang="et-EE" sz="5400" b="1" dirty="0">
                <a:latin typeface="Aptos"/>
              </a:rPr>
              <a:t>majanduse kõrgliigasse</a:t>
            </a:r>
            <a:r>
              <a:rPr lang="en-US" sz="5400" b="1" dirty="0">
                <a:latin typeface="Aptos"/>
              </a:rPr>
              <a:t>!</a:t>
            </a:r>
            <a:endParaRPr lang="et-EE" sz="5400" b="1" dirty="0">
              <a:latin typeface="Aptos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C4D816CA-209C-6DE9-4313-2822BAFA13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0145" y="2629039"/>
            <a:ext cx="9495455" cy="359081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t-EE" sz="2000" b="1" dirty="0">
                <a:solidFill>
                  <a:schemeClr val="tx1"/>
                </a:solidFill>
                <a:latin typeface="Aptos" panose="020B0004020202020204" pitchFamily="34" charset="0"/>
              </a:rPr>
              <a:t>Esindame ligi 2000 ettevõtet, mis on tööandja enam kui 250 000 töötajale. </a:t>
            </a:r>
            <a:r>
              <a:rPr lang="en-US" sz="2000" b="1" dirty="0">
                <a:solidFill>
                  <a:schemeClr val="tx1"/>
                </a:solidFill>
                <a:latin typeface="Aptos" panose="020B0004020202020204" pitchFamily="34" charset="0"/>
              </a:rPr>
              <a:t>L</a:t>
            </a:r>
            <a:r>
              <a:rPr lang="et-EE" sz="2000" b="1" dirty="0" err="1">
                <a:solidFill>
                  <a:schemeClr val="tx1"/>
                </a:solidFill>
                <a:latin typeface="Aptos" panose="020B0004020202020204" pitchFamily="34" charset="0"/>
              </a:rPr>
              <a:t>iikme</a:t>
            </a:r>
            <a:r>
              <a:rPr lang="en-US" sz="2000" b="1" dirty="0">
                <a:solidFill>
                  <a:schemeClr val="tx1"/>
                </a:solidFill>
                <a:latin typeface="Aptos" panose="020B0004020202020204" pitchFamily="34" charset="0"/>
              </a:rPr>
              <a:t>d </a:t>
            </a:r>
            <a:r>
              <a:rPr lang="en-US" sz="2000" b="1" dirty="0" err="1">
                <a:solidFill>
                  <a:schemeClr val="tx1"/>
                </a:solidFill>
                <a:latin typeface="Aptos" panose="020B0004020202020204" pitchFamily="34" charset="0"/>
              </a:rPr>
              <a:t>annavad</a:t>
            </a:r>
            <a:r>
              <a:rPr lang="et-EE" sz="2000" b="1" dirty="0">
                <a:solidFill>
                  <a:schemeClr val="tx1"/>
                </a:solidFill>
                <a:latin typeface="Aptos" panose="020B0004020202020204" pitchFamily="34" charset="0"/>
              </a:rPr>
              <a:t> ca 40% </a:t>
            </a:r>
            <a:r>
              <a:rPr lang="en-US" sz="2000" b="1" dirty="0" err="1">
                <a:solidFill>
                  <a:schemeClr val="tx1"/>
                </a:solidFill>
                <a:latin typeface="Aptos" panose="020B0004020202020204" pitchFamily="34" charset="0"/>
              </a:rPr>
              <a:t>töö</a:t>
            </a:r>
            <a:r>
              <a:rPr lang="et-EE" sz="2000" b="1" dirty="0">
                <a:solidFill>
                  <a:schemeClr val="tx1"/>
                </a:solidFill>
                <a:latin typeface="Aptos" panose="020B0004020202020204" pitchFamily="34" charset="0"/>
              </a:rPr>
              <a:t>hõivest, 51% maksutuludest, </a:t>
            </a:r>
            <a:r>
              <a:rPr lang="en-US" sz="2000" b="1" dirty="0" err="1">
                <a:solidFill>
                  <a:schemeClr val="tx1"/>
                </a:solidFill>
                <a:latin typeface="Aptos" panose="020B0004020202020204" pitchFamily="34" charset="0"/>
              </a:rPr>
              <a:t>enamuse</a:t>
            </a:r>
            <a:r>
              <a:rPr lang="et-EE" sz="2000" b="1" dirty="0">
                <a:solidFill>
                  <a:schemeClr val="tx1"/>
                </a:solidFill>
                <a:latin typeface="Aptos" panose="020B0004020202020204" pitchFamily="34" charset="0"/>
              </a:rPr>
              <a:t> ekspordist.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t-EE" sz="2000" dirty="0">
                <a:solidFill>
                  <a:schemeClr val="tx1"/>
                </a:solidFill>
                <a:latin typeface="Aptos" panose="020B0004020202020204" pitchFamily="34" charset="0"/>
              </a:rPr>
              <a:t>Eesti Tööandjate Keskliitu kuuluvad kõik peamised majandusharuliidud ja paljud Eesti edukamad ettevõtted</a:t>
            </a: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t-EE" sz="2000" dirty="0">
                <a:solidFill>
                  <a:schemeClr val="tx1"/>
                </a:solidFill>
                <a:latin typeface="Aptos" panose="020B0004020202020204" pitchFamily="34" charset="0"/>
              </a:rPr>
              <a:t>Oleme 108-aastase ajalooga Eesti mõjukaim ettevõtjate esindusorganisatsioon, Eesti riigi ametlik partner ja tööandjate esindaja.</a:t>
            </a:r>
            <a:endParaRPr lang="en-US" sz="20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chemeClr val="tx1"/>
                </a:solidFill>
                <a:latin typeface="Aptos" panose="020B0004020202020204" pitchFamily="34" charset="0"/>
              </a:rPr>
              <a:t>Kui </a:t>
            </a:r>
            <a:r>
              <a:rPr lang="en-US" sz="2000" b="1" dirty="0" err="1">
                <a:solidFill>
                  <a:schemeClr val="tx1"/>
                </a:solidFill>
                <a:latin typeface="Aptos" panose="020B0004020202020204" pitchFamily="34" charset="0"/>
              </a:rPr>
              <a:t>keskliidu</a:t>
            </a:r>
            <a:r>
              <a:rPr lang="en-US" sz="2000" b="1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ptos" panose="020B0004020202020204" pitchFamily="34" charset="0"/>
              </a:rPr>
              <a:t>liikmetel</a:t>
            </a:r>
            <a:r>
              <a:rPr lang="en-US" sz="2000" b="1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ptos" panose="020B0004020202020204" pitchFamily="34" charset="0"/>
              </a:rPr>
              <a:t>läheb</a:t>
            </a:r>
            <a:r>
              <a:rPr lang="en-US" sz="2000" b="1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ptos" panose="020B0004020202020204" pitchFamily="34" charset="0"/>
              </a:rPr>
              <a:t>hästi</a:t>
            </a:r>
            <a:r>
              <a:rPr lang="en-US" sz="2000" b="1" dirty="0">
                <a:solidFill>
                  <a:schemeClr val="tx1"/>
                </a:solidFill>
                <a:latin typeface="Aptos" panose="020B0004020202020204" pitchFamily="34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Aptos" panose="020B0004020202020204" pitchFamily="34" charset="0"/>
              </a:rPr>
              <a:t>läheb</a:t>
            </a:r>
            <a:r>
              <a:rPr lang="en-US" sz="2000" b="1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ptos" panose="020B0004020202020204" pitchFamily="34" charset="0"/>
              </a:rPr>
              <a:t>Eestil</a:t>
            </a:r>
            <a:r>
              <a:rPr lang="en-US" sz="2000" b="1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ptos" panose="020B0004020202020204" pitchFamily="34" charset="0"/>
              </a:rPr>
              <a:t>hästi</a:t>
            </a:r>
            <a:r>
              <a:rPr lang="en-US" sz="2000" b="1" dirty="0">
                <a:solidFill>
                  <a:schemeClr val="tx1"/>
                </a:solidFill>
                <a:latin typeface="Aptos" panose="020B0004020202020204" pitchFamily="34" charset="0"/>
              </a:rPr>
              <a:t>.</a:t>
            </a:r>
            <a:endParaRPr lang="et-EE" sz="20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07CB58-8B86-A9B0-14E2-F8FA163F41B9}"/>
              </a:ext>
            </a:extLst>
          </p:cNvPr>
          <p:cNvSpPr txBox="1">
            <a:spLocks/>
          </p:cNvSpPr>
          <p:nvPr/>
        </p:nvSpPr>
        <p:spPr>
          <a:xfrm>
            <a:off x="1020145" y="1395663"/>
            <a:ext cx="9330650" cy="75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en-GB" sz="3200" b="1" u="none" strike="noStrike" kern="0" cap="none" spc="0" normalizeH="0" baseline="0" noProof="0" dirty="0">
                <a:ln>
                  <a:noFill/>
                </a:ln>
                <a:solidFill>
                  <a:srgbClr val="009E9E"/>
                </a:solidFill>
                <a:effectLst/>
                <a:uLnTx/>
                <a:uFillTx/>
                <a:latin typeface="Aptos" panose="020B0004020202020204" pitchFamily="34" charset="0"/>
                <a:cs typeface="Adelle Sans Devanagari Extrabold"/>
                <a:sym typeface="Arial"/>
              </a:rPr>
              <a:t>EESTI TÖÖANDJATE KESKLIIT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en-GB" sz="3200" b="1" u="none" strike="noStrike" kern="0" cap="none" spc="0" normalizeH="0" baseline="0" noProof="0" dirty="0">
                <a:ln>
                  <a:noFill/>
                </a:ln>
                <a:solidFill>
                  <a:srgbClr val="009E9E"/>
                </a:solidFill>
                <a:effectLst/>
                <a:uLnTx/>
                <a:uFillTx/>
                <a:latin typeface="Aptos" panose="020B0004020202020204" pitchFamily="34" charset="0"/>
                <a:cs typeface="Adelle Sans Devanagari Extrabold"/>
                <a:sym typeface="Arial"/>
              </a:rPr>
              <a:t>- </a:t>
            </a:r>
            <a:r>
              <a:rPr kumimoji="0" lang="en-GB" sz="3200" b="1" u="none" strike="noStrike" kern="0" cap="none" spc="0" normalizeH="0" baseline="0" noProof="0" dirty="0" err="1">
                <a:ln>
                  <a:noFill/>
                </a:ln>
                <a:solidFill>
                  <a:srgbClr val="009E9E"/>
                </a:solidFill>
                <a:effectLst/>
                <a:uLnTx/>
                <a:uFillTx/>
                <a:latin typeface="Aptos" panose="020B0004020202020204" pitchFamily="34" charset="0"/>
                <a:cs typeface="Adelle Sans Devanagari Extrabold"/>
                <a:sym typeface="Arial"/>
              </a:rPr>
              <a:t>koos</a:t>
            </a:r>
            <a:r>
              <a:rPr kumimoji="0" lang="en-GB" sz="3200" b="1" u="none" strike="noStrike" kern="0" cap="none" spc="0" normalizeH="0" baseline="0" noProof="0" dirty="0">
                <a:ln>
                  <a:noFill/>
                </a:ln>
                <a:solidFill>
                  <a:srgbClr val="009E9E"/>
                </a:solidFill>
                <a:effectLst/>
                <a:uLnTx/>
                <a:uFillTx/>
                <a:latin typeface="Aptos" panose="020B0004020202020204" pitchFamily="34" charset="0"/>
                <a:cs typeface="Adelle Sans Devanagari Extrabold"/>
                <a:sym typeface="Arial"/>
              </a:rPr>
              <a:t> </a:t>
            </a:r>
            <a:r>
              <a:rPr kumimoji="0" lang="en-GB" sz="3200" b="1" u="none" strike="noStrike" kern="0" cap="none" spc="0" normalizeH="0" baseline="0" noProof="0" dirty="0" err="1">
                <a:ln>
                  <a:noFill/>
                </a:ln>
                <a:solidFill>
                  <a:srgbClr val="009E9E"/>
                </a:solidFill>
                <a:effectLst/>
                <a:uLnTx/>
                <a:uFillTx/>
                <a:latin typeface="Aptos" panose="020B0004020202020204" pitchFamily="34" charset="0"/>
                <a:cs typeface="Adelle Sans Devanagari Extrabold"/>
                <a:sym typeface="Arial"/>
              </a:rPr>
              <a:t>parema</a:t>
            </a:r>
            <a:r>
              <a:rPr kumimoji="0" lang="en-GB" sz="3200" b="1" u="none" strike="noStrike" kern="0" cap="none" spc="0" normalizeH="0" baseline="0" noProof="0" dirty="0">
                <a:ln>
                  <a:noFill/>
                </a:ln>
                <a:solidFill>
                  <a:srgbClr val="009E9E"/>
                </a:solidFill>
                <a:effectLst/>
                <a:uLnTx/>
                <a:uFillTx/>
                <a:latin typeface="Aptos" panose="020B0004020202020204" pitchFamily="34" charset="0"/>
                <a:cs typeface="Adelle Sans Devanagari Extrabold"/>
                <a:sym typeface="Arial"/>
              </a:rPr>
              <a:t> </a:t>
            </a:r>
            <a:r>
              <a:rPr kumimoji="0" lang="en-GB" sz="3200" b="1" u="none" strike="noStrike" kern="0" cap="none" spc="0" normalizeH="0" baseline="0" noProof="0" dirty="0" err="1">
                <a:ln>
                  <a:noFill/>
                </a:ln>
                <a:solidFill>
                  <a:srgbClr val="009E9E"/>
                </a:solidFill>
                <a:effectLst/>
                <a:uLnTx/>
                <a:uFillTx/>
                <a:latin typeface="Aptos" panose="020B0004020202020204" pitchFamily="34" charset="0"/>
                <a:cs typeface="Adelle Sans Devanagari Extrabold"/>
                <a:sym typeface="Arial"/>
              </a:rPr>
              <a:t>ettevõtluskeskkonna</a:t>
            </a:r>
            <a:r>
              <a:rPr kumimoji="0" lang="en-GB" sz="3200" b="1" u="none" strike="noStrike" kern="0" cap="none" spc="0" normalizeH="0" baseline="0" noProof="0" dirty="0">
                <a:ln>
                  <a:noFill/>
                </a:ln>
                <a:solidFill>
                  <a:srgbClr val="009E9E"/>
                </a:solidFill>
                <a:effectLst/>
                <a:uLnTx/>
                <a:uFillTx/>
                <a:latin typeface="Aptos" panose="020B0004020202020204" pitchFamily="34" charset="0"/>
                <a:cs typeface="Adelle Sans Devanagari Extrabold"/>
                <a:sym typeface="Arial"/>
              </a:rPr>
              <a:t> </a:t>
            </a:r>
            <a:r>
              <a:rPr kumimoji="0" lang="en-GB" sz="3200" b="1" u="none" strike="noStrike" kern="0" cap="none" spc="0" normalizeH="0" baseline="0" noProof="0" dirty="0" err="1">
                <a:ln>
                  <a:noFill/>
                </a:ln>
                <a:solidFill>
                  <a:srgbClr val="009E9E"/>
                </a:solidFill>
                <a:effectLst/>
                <a:uLnTx/>
                <a:uFillTx/>
                <a:latin typeface="Aptos" panose="020B0004020202020204" pitchFamily="34" charset="0"/>
                <a:cs typeface="Adelle Sans Devanagari Extrabold"/>
                <a:sym typeface="Arial"/>
              </a:rPr>
              <a:t>eest</a:t>
            </a:r>
            <a:endParaRPr kumimoji="0" lang="en-EE" sz="3200" b="1" u="none" strike="noStrike" kern="0" cap="none" spc="0" normalizeH="0" baseline="0" noProof="0" dirty="0">
              <a:ln>
                <a:noFill/>
              </a:ln>
              <a:solidFill>
                <a:srgbClr val="009E9E"/>
              </a:solidFill>
              <a:effectLst/>
              <a:uLnTx/>
              <a:uFillTx/>
              <a:latin typeface="Aptos" panose="020B0004020202020204" pitchFamily="34" charset="0"/>
              <a:cs typeface="Adelle Sans Devanagari Extrabold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991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DB17050-92C0-DD9C-B7FA-6456F50AB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Aptos" panose="020B0004020202020204" pitchFamily="34" charset="0"/>
              </a:rPr>
              <a:t>Mis </a:t>
            </a:r>
            <a:r>
              <a:rPr lang="en-US" sz="4000" dirty="0" err="1">
                <a:solidFill>
                  <a:schemeClr val="tx1"/>
                </a:solidFill>
                <a:latin typeface="Aptos" panose="020B0004020202020204" pitchFamily="34" charset="0"/>
              </a:rPr>
              <a:t>teeb</a:t>
            </a:r>
            <a:r>
              <a:rPr lang="en-US" sz="4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ptos" panose="020B0004020202020204" pitchFamily="34" charset="0"/>
              </a:rPr>
              <a:t>tööandjatele</a:t>
            </a:r>
            <a:r>
              <a:rPr lang="en-US" sz="4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ptos" panose="020B0004020202020204" pitchFamily="34" charset="0"/>
              </a:rPr>
              <a:t>muret</a:t>
            </a:r>
            <a:r>
              <a:rPr lang="en-US" sz="4000" dirty="0">
                <a:solidFill>
                  <a:schemeClr val="tx1"/>
                </a:solidFill>
                <a:latin typeface="Aptos" panose="020B0004020202020204" pitchFamily="34" charset="0"/>
              </a:rPr>
              <a:t>?</a:t>
            </a:r>
            <a:endParaRPr lang="et-EE" sz="40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CC5DCE44-3F23-3046-BA8C-FA5010FA31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570" y="1950937"/>
            <a:ext cx="11524860" cy="4263050"/>
          </a:xfrm>
        </p:spPr>
        <p:txBody>
          <a:bodyPr numCol="2">
            <a:normAutofit/>
          </a:bodyPr>
          <a:lstStyle/>
          <a:p>
            <a:pPr marL="514350" indent="-514350">
              <a:buAutoNum type="arabicPeriod"/>
            </a:pPr>
            <a:r>
              <a:rPr lang="en-US" sz="2400" dirty="0" err="1">
                <a:latin typeface="Aptos" panose="020B0004020202020204" pitchFamily="34" charset="0"/>
              </a:rPr>
              <a:t>Riigi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rahanduslik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olukord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1200" dirty="0">
                <a:latin typeface="Aptos" panose="020B0004020202020204" pitchFamily="34" charset="0"/>
              </a:rPr>
              <a:t>(</a:t>
            </a:r>
            <a:r>
              <a:rPr lang="en-US" sz="1200" dirty="0" err="1">
                <a:latin typeface="Aptos" panose="020B0004020202020204" pitchFamily="34" charset="0"/>
              </a:rPr>
              <a:t>uus</a:t>
            </a:r>
            <a:r>
              <a:rPr lang="en-US" sz="1200" dirty="0">
                <a:latin typeface="Aptos" panose="020B0004020202020204" pitchFamily="34" charset="0"/>
              </a:rPr>
              <a:t>)</a:t>
            </a:r>
            <a:endParaRPr lang="en-US" sz="2400" dirty="0">
              <a:latin typeface="Aptos" panose="020B00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dirty="0" err="1">
                <a:latin typeface="Aptos" panose="020B0004020202020204" pitchFamily="34" charset="0"/>
              </a:rPr>
              <a:t>Konkurentsivõime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kasvatamine</a:t>
            </a:r>
            <a:endParaRPr lang="en-US" sz="2400" dirty="0">
              <a:latin typeface="Aptos" panose="020B00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latin typeface="Aptos" panose="020B0004020202020204" pitchFamily="34" charset="0"/>
              </a:rPr>
              <a:t>Maksupoliitika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t-EE" sz="2400" b="1" dirty="0">
                <a:latin typeface="Aptos" panose="020B0004020202020204" pitchFamily="34" charset="0"/>
              </a:rPr>
              <a:t>↓</a:t>
            </a:r>
            <a:endParaRPr lang="en-US" sz="2400" b="1" dirty="0">
              <a:latin typeface="Aptos" panose="020B00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latin typeface="Aptos" panose="020B0004020202020204" pitchFamily="34" charset="0"/>
              </a:rPr>
              <a:t>Teadus-arendustegevus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t-EE" sz="2400" b="1" dirty="0">
                <a:latin typeface="Aptos" panose="020B0004020202020204" pitchFamily="34" charset="0"/>
              </a:rPr>
              <a:t>↑</a:t>
            </a:r>
            <a:endParaRPr lang="en-US" sz="2400" dirty="0">
              <a:latin typeface="Aptos" panose="020B00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latin typeface="Aptos" panose="020B0004020202020204" pitchFamily="34" charset="0"/>
              </a:rPr>
              <a:t>Bürokraatia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vähendamine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latin typeface="Aptos" panose="020B0004020202020204" pitchFamily="34" charset="0"/>
              </a:rPr>
              <a:t>Hariduse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tulevik</a:t>
            </a:r>
            <a:r>
              <a:rPr lang="en-US" sz="2400" dirty="0">
                <a:latin typeface="Aptos" panose="020B0004020202020204" pitchFamily="34" charset="0"/>
              </a:rPr>
              <a:t>, </a:t>
            </a:r>
            <a:r>
              <a:rPr lang="en-US" sz="2400" dirty="0" err="1">
                <a:latin typeface="Aptos" panose="020B0004020202020204" pitchFamily="34" charset="0"/>
              </a:rPr>
              <a:t>rahastamine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t-EE" sz="2400" b="1" dirty="0">
                <a:latin typeface="Aptos" panose="020B0004020202020204" pitchFamily="34" charset="0"/>
              </a:rPr>
              <a:t>↓</a:t>
            </a:r>
            <a:endParaRPr lang="en-US" sz="2400" dirty="0">
              <a:latin typeface="Aptos" panose="020B00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latin typeface="Aptos" panose="020B0004020202020204" pitchFamily="34" charset="0"/>
              </a:rPr>
              <a:t>Tööjõu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kättesaadavus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t-EE" sz="2400" b="1" dirty="0">
                <a:latin typeface="Aptos" panose="020B0004020202020204" pitchFamily="34" charset="0"/>
              </a:rPr>
              <a:t>↑</a:t>
            </a:r>
            <a:endParaRPr lang="en-US" sz="2400" dirty="0">
              <a:latin typeface="Aptos" panose="020B00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latin typeface="Aptos" panose="020B0004020202020204" pitchFamily="34" charset="0"/>
              </a:rPr>
              <a:t>Tööõiguse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paindlikkus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t-EE" sz="2400" b="1" dirty="0">
                <a:latin typeface="Aptos" panose="020B0004020202020204" pitchFamily="34" charset="0"/>
              </a:rPr>
              <a:t>↑</a:t>
            </a:r>
            <a:endParaRPr lang="en-US" sz="2400" dirty="0">
              <a:latin typeface="Aptos" panose="020B00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latin typeface="Aptos" panose="020B0004020202020204" pitchFamily="34" charset="0"/>
              </a:rPr>
              <a:t>Töötajate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oskused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t-EE" sz="2400" b="1" dirty="0">
                <a:latin typeface="Aptos" panose="020B0004020202020204" pitchFamily="34" charset="0"/>
              </a:rPr>
              <a:t>↑</a:t>
            </a:r>
            <a:endParaRPr lang="en-US" sz="2400" b="1" dirty="0">
              <a:latin typeface="Aptos" panose="020B00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latin typeface="Aptos" panose="020B0004020202020204" pitchFamily="34" charset="0"/>
              </a:rPr>
              <a:t>Juhtimiskvaliteet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1200" dirty="0">
                <a:latin typeface="Aptos" panose="020B0004020202020204" pitchFamily="34" charset="0"/>
              </a:rPr>
              <a:t>(</a:t>
            </a:r>
            <a:r>
              <a:rPr lang="en-US" sz="1200" dirty="0" err="1">
                <a:latin typeface="Aptos" panose="020B0004020202020204" pitchFamily="34" charset="0"/>
              </a:rPr>
              <a:t>uus</a:t>
            </a:r>
            <a:r>
              <a:rPr lang="en-US" sz="1200" dirty="0">
                <a:latin typeface="Aptos" panose="020B0004020202020204" pitchFamily="34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latin typeface="Aptos" panose="020B0004020202020204" pitchFamily="34" charset="0"/>
              </a:rPr>
              <a:t>ELi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regulatsioonid</a:t>
            </a:r>
            <a:endParaRPr lang="en-US" sz="2400" b="1" dirty="0">
              <a:latin typeface="Aptos" panose="020B00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latin typeface="Aptos" panose="020B0004020202020204" pitchFamily="34" charset="0"/>
              </a:rPr>
              <a:t>Riiklik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tervishoiu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korraldus</a:t>
            </a:r>
            <a:r>
              <a:rPr lang="en-US" sz="2400" dirty="0">
                <a:latin typeface="Aptos" panose="020B0004020202020204" pitchFamily="34" charset="0"/>
              </a:rPr>
              <a:t>, </a:t>
            </a:r>
            <a:r>
              <a:rPr lang="en-US" sz="2400" dirty="0" err="1">
                <a:latin typeface="Aptos" panose="020B0004020202020204" pitchFamily="34" charset="0"/>
              </a:rPr>
              <a:t>töötajate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tervis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t-EE" sz="2400" b="1" dirty="0">
                <a:latin typeface="Aptos" panose="020B0004020202020204" pitchFamily="34" charset="0"/>
              </a:rPr>
              <a:t>↓</a:t>
            </a:r>
            <a:endParaRPr lang="en-US" sz="2400" dirty="0">
              <a:latin typeface="Aptos" panose="020B00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latin typeface="Aptos" panose="020B0004020202020204" pitchFamily="34" charset="0"/>
              </a:rPr>
              <a:t>Konkurentsivõimelise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hinnaga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energia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1200" dirty="0">
                <a:latin typeface="Aptos" panose="020B0004020202020204" pitchFamily="34" charset="0"/>
              </a:rPr>
              <a:t>(</a:t>
            </a:r>
            <a:r>
              <a:rPr lang="en-US" sz="1200" dirty="0" err="1">
                <a:latin typeface="Aptos" panose="020B0004020202020204" pitchFamily="34" charset="0"/>
              </a:rPr>
              <a:t>uus</a:t>
            </a:r>
            <a:r>
              <a:rPr lang="en-US" sz="1200" dirty="0">
                <a:latin typeface="Aptos" panose="020B0004020202020204" pitchFamily="34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ptos" panose="020B0004020202020204" pitchFamily="34" charset="0"/>
              </a:rPr>
              <a:t>ESG + </a:t>
            </a:r>
            <a:r>
              <a:rPr lang="en-US" sz="2400" dirty="0" err="1">
                <a:latin typeface="Aptos" panose="020B0004020202020204" pitchFamily="34" charset="0"/>
              </a:rPr>
              <a:t>jätkusuutlikkus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t-EE" sz="2400" b="1" dirty="0">
                <a:latin typeface="Aptos" panose="020B0004020202020204" pitchFamily="34" charset="0"/>
              </a:rPr>
              <a:t>↓</a:t>
            </a:r>
            <a:endParaRPr lang="en-US" sz="2400" dirty="0">
              <a:latin typeface="Aptos" panose="020B00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latin typeface="Aptos" panose="020B0004020202020204" pitchFamily="34" charset="0"/>
              </a:rPr>
              <a:t>Rohepöörde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</a:rPr>
              <a:t>rakendumine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t-EE" sz="2400" b="1" dirty="0">
                <a:latin typeface="Aptos" panose="020B0004020202020204" pitchFamily="34" charset="0"/>
              </a:rPr>
              <a:t>↓</a:t>
            </a:r>
            <a:endParaRPr lang="en-US" sz="2400" dirty="0">
              <a:latin typeface="Aptos" panose="020B00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latin typeface="Aptos" panose="020B0004020202020204" pitchFamily="34" charset="0"/>
              </a:rPr>
              <a:t>Alampalk</a:t>
            </a:r>
            <a:r>
              <a:rPr lang="en-US" sz="2400" dirty="0">
                <a:latin typeface="Aptos" panose="020B0004020202020204" pitchFamily="34" charset="0"/>
              </a:rPr>
              <a:t>, </a:t>
            </a:r>
            <a:r>
              <a:rPr lang="en-US" sz="2400" dirty="0" err="1">
                <a:latin typeface="Aptos" panose="020B0004020202020204" pitchFamily="34" charset="0"/>
              </a:rPr>
              <a:t>ametiühingud</a:t>
            </a: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t-EE" sz="2400" b="1" dirty="0">
                <a:latin typeface="Aptos" panose="020B0004020202020204" pitchFamily="34" charset="0"/>
              </a:rPr>
              <a:t>↓</a:t>
            </a:r>
            <a:endParaRPr lang="en-US" sz="2400" b="1" dirty="0"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888F22-B4CC-8445-A8F1-E9190C1B4754}"/>
              </a:ext>
            </a:extLst>
          </p:cNvPr>
          <p:cNvSpPr txBox="1"/>
          <p:nvPr/>
        </p:nvSpPr>
        <p:spPr>
          <a:xfrm>
            <a:off x="332794" y="1505891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>
                <a:latin typeface="Aptos" panose="020B0004020202020204" pitchFamily="34" charset="0"/>
              </a:rPr>
              <a:t>Tööandjate </a:t>
            </a:r>
            <a:r>
              <a:rPr lang="en-US" sz="1400" dirty="0" err="1">
                <a:latin typeface="Aptos" panose="020B0004020202020204" pitchFamily="34" charset="0"/>
              </a:rPr>
              <a:t>keskliidu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liikmete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olulisimad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teemad</a:t>
            </a:r>
            <a:r>
              <a:rPr lang="en-US" sz="1400" dirty="0">
                <a:latin typeface="Aptos" panose="020B0004020202020204" pitchFamily="34" charset="0"/>
              </a:rPr>
              <a:t> </a:t>
            </a:r>
            <a:r>
              <a:rPr lang="en-US" sz="1400" dirty="0" err="1">
                <a:latin typeface="Aptos" panose="020B0004020202020204" pitchFamily="34" charset="0"/>
              </a:rPr>
              <a:t>lähiaastail</a:t>
            </a:r>
            <a:r>
              <a:rPr lang="en-US" sz="1400" dirty="0">
                <a:latin typeface="Aptos" panose="020B00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5632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11073CA-9E58-ED71-490F-6B3945896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>
                <a:latin typeface="Aptos"/>
              </a:rPr>
              <a:t>Valitsussektori kulud kasvasid </a:t>
            </a:r>
            <a:br>
              <a:rPr lang="et-EE" sz="4000" dirty="0">
                <a:latin typeface="Aptos"/>
              </a:rPr>
            </a:br>
            <a:r>
              <a:rPr lang="et-EE" sz="4000" dirty="0">
                <a:latin typeface="Aptos"/>
              </a:rPr>
              <a:t>10 aastaga 1,5x kiiremini kui majandus</a:t>
            </a:r>
          </a:p>
          <a:p>
            <a:endParaRPr lang="et-EE" sz="4000" dirty="0">
              <a:latin typeface="Aptos"/>
            </a:endParaRPr>
          </a:p>
        </p:txBody>
      </p:sp>
      <p:pic>
        <p:nvPicPr>
          <p:cNvPr id="7" name="Sisu kohatäide 6" descr="Pilt, millel on kujutatud tekst, kuvatõmmis, number, Font&#10;&#10;Tehisintellekti genereeritud sisu ei pruugi olla õige.">
            <a:extLst>
              <a:ext uri="{FF2B5EF4-FFF2-40B4-BE49-F238E27FC236}">
                <a16:creationId xmlns:a16="http://schemas.microsoft.com/office/drawing/2014/main" id="{2CF4B1E8-6E29-72B4-0553-42BB4D040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447" y="1439375"/>
            <a:ext cx="8717595" cy="5086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1929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A19383A-2C68-CECA-4391-EB1D0FC35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92" y="591103"/>
            <a:ext cx="10515600" cy="681797"/>
          </a:xfrm>
        </p:spPr>
        <p:txBody>
          <a:bodyPr>
            <a:normAutofit/>
          </a:bodyPr>
          <a:lstStyle/>
          <a:p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Times New Roman" panose="02020603050405020304" pitchFamily="18" charset="0"/>
              </a:rPr>
              <a:t>Eesti </a:t>
            </a:r>
            <a:r>
              <a:rPr kumimoji="0" lang="en-US" sz="400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Times New Roman" panose="02020603050405020304" pitchFamily="18" charset="0"/>
              </a:rPr>
              <a:t>jääb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Times New Roman" panose="02020603050405020304" pitchFamily="18" charset="0"/>
              </a:rPr>
              <a:t>tootlikkuses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Times New Roman" panose="02020603050405020304" pitchFamily="18" charset="0"/>
              </a:rPr>
              <a:t>Euroopast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Times New Roman" panose="02020603050405020304" pitchFamily="18" charset="0"/>
              </a:rPr>
              <a:t> maha</a:t>
            </a:r>
            <a:endParaRPr lang="et-EE" sz="4000">
              <a:latin typeface="Aptos" panose="020B0004020202020204" pitchFamily="34" charset="0"/>
            </a:endParaRPr>
          </a:p>
        </p:txBody>
      </p:sp>
      <p:pic>
        <p:nvPicPr>
          <p:cNvPr id="7" name="Sisu kohatäide 6" descr="Pilt, millel on kujutatud tekst, järjekord, Diagramm, number&#10;&#10;Tehisintellekti genereeritud sisu ei pruugi olla õige.">
            <a:extLst>
              <a:ext uri="{FF2B5EF4-FFF2-40B4-BE49-F238E27FC236}">
                <a16:creationId xmlns:a16="http://schemas.microsoft.com/office/drawing/2014/main" id="{55446318-E28D-2AD9-BF9E-FEAF35CEC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92" y="1472029"/>
            <a:ext cx="10006122" cy="4227827"/>
          </a:xfrm>
        </p:spPr>
      </p:pic>
    </p:spTree>
    <p:extLst>
      <p:ext uri="{BB962C8B-B14F-4D97-AF65-F5344CB8AC3E}">
        <p14:creationId xmlns:p14="http://schemas.microsoft.com/office/powerpoint/2010/main" val="1430420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72D3C-0F5D-DA51-348D-C46965888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2F6335B-101A-3B7C-06BD-D74903CE0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92" y="591103"/>
            <a:ext cx="10515600" cy="681797"/>
          </a:xfrm>
        </p:spPr>
        <p:txBody>
          <a:bodyPr>
            <a:normAutofit/>
          </a:bodyPr>
          <a:lstStyle/>
          <a:p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j-ea"/>
                <a:cs typeface="Times New Roman"/>
              </a:rPr>
              <a:t>Eesti </a:t>
            </a:r>
            <a:r>
              <a:rPr lang="en-US" sz="4000" kern="1200" dirty="0">
                <a:solidFill>
                  <a:prstClr val="black"/>
                </a:solidFill>
                <a:latin typeface="Aptos"/>
                <a:ea typeface="+mj-ea"/>
                <a:cs typeface="Times New Roman"/>
              </a:rPr>
              <a:t>vs </a:t>
            </a:r>
            <a:r>
              <a:rPr lang="en-US" sz="4000" kern="1200" dirty="0" err="1">
                <a:solidFill>
                  <a:prstClr val="black"/>
                </a:solidFill>
                <a:latin typeface="Aptos"/>
                <a:ea typeface="+mj-ea"/>
                <a:cs typeface="Times New Roman"/>
              </a:rPr>
              <a:t>Leedu</a:t>
            </a:r>
            <a:r>
              <a:rPr lang="en-US" sz="4000" kern="1200" dirty="0">
                <a:solidFill>
                  <a:prstClr val="black"/>
                </a:solidFill>
                <a:latin typeface="Aptos"/>
                <a:ea typeface="+mj-ea"/>
                <a:cs typeface="Times New Roman"/>
              </a:rPr>
              <a:t>: </a:t>
            </a:r>
            <a:r>
              <a:rPr lang="en-US" sz="4000" kern="1200" dirty="0" err="1">
                <a:solidFill>
                  <a:prstClr val="black"/>
                </a:solidFill>
                <a:latin typeface="Aptos"/>
                <a:ea typeface="+mj-ea"/>
                <a:cs typeface="Times New Roman"/>
              </a:rPr>
              <a:t>tootlikkus</a:t>
            </a:r>
            <a:r>
              <a:rPr lang="en-US" sz="4000" kern="1200" dirty="0">
                <a:solidFill>
                  <a:prstClr val="black"/>
                </a:solidFill>
                <a:latin typeface="Aptos"/>
                <a:ea typeface="+mj-ea"/>
                <a:cs typeface="Times New Roman"/>
              </a:rPr>
              <a:t> vs tööjõukulu</a:t>
            </a:r>
            <a:endParaRPr lang="en-US" sz="4000" kern="1200" dirty="0">
              <a:solidFill>
                <a:prstClr val="black"/>
              </a:solidFill>
              <a:latin typeface="Aptos"/>
              <a:cs typeface="Times New Roman"/>
            </a:endParaRPr>
          </a:p>
        </p:txBody>
      </p:sp>
      <p:pic>
        <p:nvPicPr>
          <p:cNvPr id="5" name="Content Placeholder 4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A07E1E26-A308-9DE6-2F7F-24A68ABB8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3322" y="1364643"/>
            <a:ext cx="9882908" cy="4403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715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>
          <a:extLst>
            <a:ext uri="{FF2B5EF4-FFF2-40B4-BE49-F238E27FC236}">
              <a16:creationId xmlns:a16="http://schemas.microsoft.com/office/drawing/2014/main" id="{4988C48B-5444-FDB4-2245-73E18022A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>
            <a:extLst>
              <a:ext uri="{FF2B5EF4-FFF2-40B4-BE49-F238E27FC236}">
                <a16:creationId xmlns:a16="http://schemas.microsoft.com/office/drawing/2014/main" id="{604BB548-FDAB-F40C-F7C8-8308DCFA9E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533" y="18288"/>
            <a:ext cx="11524800" cy="13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800" i="0" u="none" strike="noStrike" cap="none" dirty="0">
                <a:solidFill>
                  <a:srgbClr val="009E9E"/>
                </a:solidFill>
                <a:latin typeface="Aptos" panose="020B0004020202020204" pitchFamily="34" charset="0"/>
              </a:rPr>
              <a:t>2026: </a:t>
            </a:r>
            <a:r>
              <a:rPr lang="en-US" sz="4800" i="0" u="none" strike="noStrike" cap="none" dirty="0" err="1">
                <a:solidFill>
                  <a:srgbClr val="009E9E"/>
                </a:solidFill>
                <a:latin typeface="Aptos" panose="020B0004020202020204" pitchFamily="34" charset="0"/>
              </a:rPr>
              <a:t>liidu</a:t>
            </a:r>
            <a:r>
              <a:rPr lang="en-US" sz="4800" i="0" u="none" strike="noStrike" cap="none" dirty="0">
                <a:solidFill>
                  <a:srgbClr val="009E9E"/>
                </a:solidFill>
                <a:latin typeface="Aptos" panose="020B0004020202020204" pitchFamily="34" charset="0"/>
              </a:rPr>
              <a:t> 7 </a:t>
            </a:r>
            <a:r>
              <a:rPr lang="en-US" sz="4800" i="0" u="none" strike="noStrike" cap="none" dirty="0" err="1">
                <a:solidFill>
                  <a:srgbClr val="009E9E"/>
                </a:solidFill>
                <a:latin typeface="Aptos" panose="020B0004020202020204" pitchFamily="34" charset="0"/>
              </a:rPr>
              <a:t>fookusteemat</a:t>
            </a:r>
            <a:endParaRPr sz="4800" dirty="0">
              <a:solidFill>
                <a:srgbClr val="009E9E"/>
              </a:solidFill>
              <a:latin typeface="Aptos" panose="020B0004020202020204" pitchFamily="34" charset="0"/>
            </a:endParaRPr>
          </a:p>
        </p:txBody>
      </p:sp>
      <p:sp>
        <p:nvSpPr>
          <p:cNvPr id="82" name="Google Shape;82;p20">
            <a:extLst>
              <a:ext uri="{FF2B5EF4-FFF2-40B4-BE49-F238E27FC236}">
                <a16:creationId xmlns:a16="http://schemas.microsoft.com/office/drawing/2014/main" id="{CAA2F41F-E574-24E9-FC61-5D70A4927168}"/>
              </a:ext>
            </a:extLst>
          </p:cNvPr>
          <p:cNvSpPr txBox="1"/>
          <p:nvPr/>
        </p:nvSpPr>
        <p:spPr>
          <a:xfrm>
            <a:off x="333600" y="1338488"/>
            <a:ext cx="11598900" cy="486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2000" i="0" u="none" strike="noStrike" cap="none" noProof="0">
                <a:solidFill>
                  <a:schemeClr val="dk1"/>
                </a:solidFill>
                <a:latin typeface="Aptos"/>
              </a:rPr>
              <a:t>1. Seisame konkurentsivõimelise maksukeskkonna ja õhukese, piiratud bürokraatiaga riigi eest</a:t>
            </a:r>
            <a:endParaRPr lang="et-EE" sz="2000" noProof="0">
              <a:solidFill>
                <a:schemeClr val="dk1"/>
              </a:solidFill>
              <a:latin typeface="Apto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2000" i="0" u="none" strike="noStrike" cap="none" noProof="0">
                <a:solidFill>
                  <a:schemeClr val="dk1"/>
                </a:solidFill>
                <a:latin typeface="Aptos"/>
              </a:rPr>
              <a:t>2. Panustame vajalike oskustega inimeste tööturule jõudmisse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2000" i="0" u="none" strike="noStrike" cap="none" noProof="0">
                <a:solidFill>
                  <a:schemeClr val="dk1"/>
                </a:solidFill>
                <a:latin typeface="Aptos"/>
              </a:rPr>
              <a:t>3. Seisame selle eest, et üleminek puhtale majandusele toimub realistlike eesmärkide alusel ning ettevõtete konkurentsivõimet toetavalt</a:t>
            </a:r>
            <a:endParaRPr lang="et-EE" sz="2000" noProof="0">
              <a:solidFill>
                <a:schemeClr val="dk1"/>
              </a:solidFill>
              <a:latin typeface="Apto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2000" i="0" u="none" strike="noStrike" cap="none" noProof="0">
                <a:solidFill>
                  <a:schemeClr val="dk1"/>
                </a:solidFill>
                <a:latin typeface="Aptos"/>
              </a:rPr>
              <a:t>4. Toetame ettevõtete lisandväärtuse kasvu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2000" i="0" u="none" strike="noStrike" cap="none" noProof="0">
                <a:solidFill>
                  <a:schemeClr val="dk1"/>
                </a:solidFill>
                <a:latin typeface="Aptos"/>
              </a:rPr>
              <a:t>5. Seisame efektiivse tervishoiusüsteemi ning inimeste tervelt elatud aastate kasvu eest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2000" i="0" u="none" strike="noStrike" cap="none" noProof="0">
                <a:solidFill>
                  <a:schemeClr val="dk1"/>
                </a:solidFill>
                <a:latin typeface="Aptos"/>
              </a:rPr>
              <a:t>6. Arendame rahvusvahelist koostööd liikmete huvide eest seismiseks</a:t>
            </a:r>
            <a:endParaRPr lang="et-EE" sz="2000" noProof="0">
              <a:solidFill>
                <a:schemeClr val="dk1"/>
              </a:solidFill>
              <a:latin typeface="Apto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2000" i="0" u="none" strike="noStrike" cap="none" noProof="0">
                <a:solidFill>
                  <a:schemeClr val="dk1"/>
                </a:solidFill>
                <a:latin typeface="Aptos"/>
              </a:rPr>
              <a:t>7. Jagame juhtimise parimaid praktikaid </a:t>
            </a:r>
            <a:r>
              <a:rPr lang="et-EE" sz="2000" noProof="0">
                <a:solidFill>
                  <a:schemeClr val="dk1"/>
                </a:solidFill>
                <a:latin typeface="Aptos"/>
              </a:rPr>
              <a:t>ja </a:t>
            </a:r>
            <a:r>
              <a:rPr lang="et-EE" sz="2000" i="0" u="none" strike="noStrike" cap="none" noProof="0">
                <a:solidFill>
                  <a:schemeClr val="dk1"/>
                </a:solidFill>
                <a:latin typeface="Aptos"/>
              </a:rPr>
              <a:t>seisame ettevõtluse hea maine eest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t-EE" sz="2000" noProof="0">
              <a:solidFill>
                <a:schemeClr val="dk1"/>
              </a:solidFill>
              <a:latin typeface="Aptos" panose="020B00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</a:pPr>
            <a:r>
              <a:rPr lang="et-EE" sz="2000" b="1" noProof="0">
                <a:solidFill>
                  <a:schemeClr val="dk1"/>
                </a:solidFill>
                <a:latin typeface="Aptos"/>
              </a:rPr>
              <a:t>“Tööandjate manifesti” koostamine 2027. aasta Riigikogu valimisteks</a:t>
            </a:r>
            <a:r>
              <a:rPr lang="en-US" sz="2000" b="1">
                <a:solidFill>
                  <a:schemeClr val="dk1"/>
                </a:solidFill>
                <a:latin typeface="Aptos"/>
              </a:rPr>
              <a:t>.</a:t>
            </a:r>
            <a:endParaRPr lang="et-EE" sz="2100" noProof="0">
              <a:solidFill>
                <a:schemeClr val="dk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477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>
          <a:extLst>
            <a:ext uri="{FF2B5EF4-FFF2-40B4-BE49-F238E27FC236}">
              <a16:creationId xmlns:a16="http://schemas.microsoft.com/office/drawing/2014/main" id="{4C02A3C2-C512-7396-5AA9-8E67FD320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3">
            <a:extLst>
              <a:ext uri="{FF2B5EF4-FFF2-40B4-BE49-F238E27FC236}">
                <a16:creationId xmlns:a16="http://schemas.microsoft.com/office/drawing/2014/main" id="{2E168B2F-1D63-CCCB-DE99-00B81E1DE5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500" b="1" u="none" strike="noStrike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1. </a:t>
            </a:r>
            <a:r>
              <a:rPr lang="en-US" sz="2500" b="1" u="none" strike="noStrike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Seisame</a:t>
            </a:r>
            <a:r>
              <a:rPr lang="en-US" sz="2500" b="1" u="none" strike="noStrike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en-US" sz="2500" b="1" u="none" strike="noStrike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konkurentsivõimelise</a:t>
            </a:r>
            <a:r>
              <a:rPr lang="en-US" sz="2500" b="1" u="none" strike="noStrike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en-US" sz="2500" b="1" u="none" strike="noStrike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maksukeskkonna</a:t>
            </a:r>
            <a:r>
              <a:rPr lang="en-US" sz="2500" b="1" u="none" strike="noStrike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ja </a:t>
            </a:r>
            <a:br>
              <a:rPr lang="en-US" sz="2500" b="1" u="none" strike="noStrike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</a:br>
            <a:r>
              <a:rPr lang="en-US" sz="2500" b="1" u="none" strike="noStrike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õhukese</a:t>
            </a:r>
            <a:r>
              <a:rPr lang="en-US" sz="2500" b="1" u="none" strike="noStrike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, </a:t>
            </a:r>
            <a:r>
              <a:rPr lang="en-US" sz="2500" b="1" u="none" strike="noStrike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piiratud</a:t>
            </a:r>
            <a:r>
              <a:rPr lang="en-US" sz="2500" b="1" u="none" strike="noStrike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en-US" sz="2500" b="1" u="none" strike="noStrike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bürokraatiaga</a:t>
            </a:r>
            <a:r>
              <a:rPr lang="en-US" sz="2500" b="1" u="none" strike="noStrike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en-US" sz="2500" b="1" u="none" strike="noStrike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riigi</a:t>
            </a:r>
            <a:r>
              <a:rPr lang="en-US" sz="2500" b="1" u="none" strike="noStrike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en-US" sz="2500" b="1" u="none" strike="noStrike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eest</a:t>
            </a:r>
            <a:endParaRPr sz="25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87" name="Google Shape;87;p33">
            <a:extLst>
              <a:ext uri="{FF2B5EF4-FFF2-40B4-BE49-F238E27FC236}">
                <a16:creationId xmlns:a16="http://schemas.microsoft.com/office/drawing/2014/main" id="{354E67EE-BAF4-30C7-4335-BA2F8C5F29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3570" y="1394649"/>
            <a:ext cx="11524860" cy="512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t-EE" sz="1900" noProof="0" dirty="0">
                <a:latin typeface="Aptos" panose="020B0004020202020204" pitchFamily="34" charset="0"/>
              </a:rPr>
              <a:t>Kriisidest taastumiseks vajab Eesti majandus konkurentsivõimelist ning etteaimatavat maksukeskkonda ning usalduslikku koostööd riigiga</a:t>
            </a:r>
          </a:p>
          <a:p>
            <a:pPr marL="628650" lvl="0" indent="-3492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t-EE" sz="1900" noProof="0" dirty="0">
                <a:latin typeface="Aptos" panose="020B0004020202020204" pitchFamily="34" charset="0"/>
              </a:rPr>
              <a:t>Konkurentsivõime fookuse hoidmine, sh </a:t>
            </a:r>
            <a:r>
              <a:rPr lang="et-EE" sz="1900" noProof="0" dirty="0" err="1">
                <a:latin typeface="Aptos" panose="020B0004020202020204" pitchFamily="34" charset="0"/>
              </a:rPr>
              <a:t>MKMi</a:t>
            </a:r>
            <a:r>
              <a:rPr lang="et-EE" sz="1900" noProof="0" dirty="0">
                <a:latin typeface="Aptos" panose="020B0004020202020204" pitchFamily="34" charset="0"/>
              </a:rPr>
              <a:t> majanduskasvu kava, tööstuse fookuse juurde toomine, digilõhe ja AI võimekus</a:t>
            </a:r>
          </a:p>
          <a:p>
            <a:pPr marL="628650" lvl="0" indent="-3492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t-EE" sz="1900" noProof="0" dirty="0">
                <a:latin typeface="Aptos" panose="020B0004020202020204" pitchFamily="34" charset="0"/>
              </a:rPr>
              <a:t>Riigirahanduse jätkusuutlikus ja maksurahu</a:t>
            </a:r>
          </a:p>
          <a:p>
            <a:pPr marL="628650" lvl="0" indent="-3492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t-EE" sz="1900" noProof="0" dirty="0">
                <a:latin typeface="Aptos" panose="020B0004020202020204" pitchFamily="34" charset="0"/>
              </a:rPr>
              <a:t>Riigireformi ellu</a:t>
            </a:r>
            <a:r>
              <a:rPr lang="en-US" sz="1900" noProof="0" dirty="0">
                <a:latin typeface="Aptos" panose="020B0004020202020204" pitchFamily="34" charset="0"/>
              </a:rPr>
              <a:t> </a:t>
            </a:r>
            <a:r>
              <a:rPr lang="et-EE" sz="1900" noProof="0" dirty="0">
                <a:latin typeface="Aptos" panose="020B0004020202020204" pitchFamily="34" charset="0"/>
              </a:rPr>
              <a:t>äratamine</a:t>
            </a:r>
          </a:p>
          <a:p>
            <a:pPr marL="628650" lvl="0" indent="-3492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t-EE" sz="1900" noProof="0" dirty="0">
                <a:latin typeface="Aptos" panose="020B0004020202020204" pitchFamily="34" charset="0"/>
              </a:rPr>
              <a:t>Halduskoormus ja õigusloome kvaliteet</a:t>
            </a:r>
          </a:p>
          <a:p>
            <a:pPr marL="628650" lvl="0" indent="-3492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t-EE" sz="1900" noProof="0" dirty="0">
                <a:latin typeface="Aptos" panose="020B0004020202020204" pitchFamily="34" charset="0"/>
              </a:rPr>
              <a:t>Kapitaliturgude avamine ja Euroopa Liidu 2028-2034 periood</a:t>
            </a:r>
            <a:endParaRPr lang="et-EE" sz="1900" b="1" noProof="0" dirty="0">
              <a:latin typeface="Aptos" panose="020B0004020202020204" pitchFamily="34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 lang="et-EE" sz="1900" noProof="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B93118B7-BE5B-3EA0-CFB7-56E4902A6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5">
            <a:extLst>
              <a:ext uri="{FF2B5EF4-FFF2-40B4-BE49-F238E27FC236}">
                <a16:creationId xmlns:a16="http://schemas.microsoft.com/office/drawing/2014/main" id="{BB44AA13-57AD-8668-FBF1-8C69B3D5C4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ts val="1800"/>
              <a:buNone/>
            </a:pP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2. </a:t>
            </a: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Panustame</a:t>
            </a: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vajalike</a:t>
            </a: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oskustega</a:t>
            </a: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inimeste</a:t>
            </a: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tööturule</a:t>
            </a:r>
            <a: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 </a:t>
            </a:r>
            <a:br>
              <a:rPr lang="en-US" sz="2500" b="1" dirty="0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</a:br>
            <a:r>
              <a:rPr lang="en-US" sz="2500" b="1" dirty="0" err="1">
                <a:solidFill>
                  <a:schemeClr val="tx1"/>
                </a:solidFill>
                <a:latin typeface="Aptos" panose="020B0004020202020204" pitchFamily="34" charset="0"/>
                <a:sym typeface="Arial"/>
              </a:rPr>
              <a:t>jõudmisse</a:t>
            </a:r>
            <a:endParaRPr sz="2500" dirty="0">
              <a:solidFill>
                <a:schemeClr val="tx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99" name="Google Shape;99;p35">
            <a:extLst>
              <a:ext uri="{FF2B5EF4-FFF2-40B4-BE49-F238E27FC236}">
                <a16:creationId xmlns:a16="http://schemas.microsoft.com/office/drawing/2014/main" id="{4D6CC19E-710D-DC1A-7538-8C1F5E8606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3570" y="1394234"/>
            <a:ext cx="11524860" cy="531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1900" noProof="0" dirty="0">
                <a:latin typeface="Aptos" panose="020B0004020202020204" pitchFamily="34" charset="0"/>
                <a:sym typeface="Arial"/>
              </a:rPr>
              <a:t>Majanduse olukorra paranemisel muutub kvalifitseeritud töötajate puudus taas põletavaks probleemiks</a:t>
            </a:r>
            <a:endParaRPr lang="et-EE" sz="1900" noProof="0" dirty="0">
              <a:latin typeface="Aptos" panose="020B0004020202020204" pitchFamily="34" charset="0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900"/>
              <a:buFont typeface="Noto Sans Symbols"/>
              <a:buChar char="▪"/>
            </a:pPr>
            <a:r>
              <a:rPr lang="et-EE" sz="1900" noProof="0" dirty="0">
                <a:latin typeface="Aptos" panose="020B0004020202020204" pitchFamily="34" charset="0"/>
              </a:rPr>
              <a:t>Hariduspakkumise tööturu vajadustele vastavuse suurendamine (OSKA), sh täiendõpe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900"/>
              <a:buFont typeface="Noto Sans Symbols"/>
              <a:buChar char="▪"/>
            </a:pPr>
            <a:r>
              <a:rPr lang="et-EE" sz="1900" noProof="0" dirty="0">
                <a:latin typeface="Aptos" panose="020B0004020202020204" pitchFamily="34" charset="0"/>
              </a:rPr>
              <a:t>Kutseõppereformides tööandjate seisukohtade esindamine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900"/>
              <a:buFont typeface="Noto Sans Symbols"/>
              <a:buChar char="▪"/>
            </a:pPr>
            <a:r>
              <a:rPr lang="et-EE" sz="1900" noProof="0" dirty="0">
                <a:latin typeface="Aptos" panose="020B0004020202020204" pitchFamily="34" charset="0"/>
              </a:rPr>
              <a:t>Üldhariduse kvaliteedi tõstmine reaalainetes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900"/>
              <a:buFont typeface="Noto Sans Symbols"/>
              <a:buChar char="▪"/>
            </a:pPr>
            <a:r>
              <a:rPr lang="et-EE" sz="1900" noProof="0" dirty="0">
                <a:latin typeface="Aptos" panose="020B0004020202020204" pitchFamily="34" charset="0"/>
              </a:rPr>
              <a:t>Kõrghariduse rahastussüsteemi muutmine, suurendamaks süsteemi efektiivsust ja lisades sinna tööturule relevantseid erialavaliku stiimuleid</a:t>
            </a:r>
          </a:p>
          <a:p>
            <a:pPr marL="342900">
              <a:lnSpc>
                <a:spcPct val="114999"/>
              </a:lnSpc>
              <a:spcBef>
                <a:spcPts val="600"/>
              </a:spcBef>
              <a:buSzPts val="1900"/>
              <a:buFont typeface="Arial,Sans-Serif"/>
              <a:buChar char="▪"/>
            </a:pPr>
            <a:r>
              <a:rPr lang="et-EE" sz="1900" noProof="0" dirty="0">
                <a:latin typeface="Aptos"/>
              </a:rPr>
              <a:t>Edendame Eesti praktikakultuuri konkursi “Parim praktika” kaudu</a:t>
            </a:r>
          </a:p>
          <a:p>
            <a:pPr marL="342900">
              <a:lnSpc>
                <a:spcPct val="114999"/>
              </a:lnSpc>
              <a:spcBef>
                <a:spcPts val="600"/>
              </a:spcBef>
              <a:buSzPts val="1900"/>
              <a:buFont typeface="Arial,Sans-Serif"/>
              <a:buChar char="▪"/>
            </a:pPr>
            <a:r>
              <a:rPr lang="et-EE" sz="1900" noProof="0" dirty="0">
                <a:latin typeface="Aptos"/>
              </a:rPr>
              <a:t>Välistudengite kaasamise lihtsustamine/talendipoliitika sisustamine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900"/>
              <a:buFont typeface="Noto Sans Symbols"/>
              <a:buChar char="▪"/>
            </a:pPr>
            <a:r>
              <a:rPr lang="et-EE" sz="1900" noProof="0" dirty="0">
                <a:latin typeface="Aptos"/>
              </a:rPr>
              <a:t>Jälgime, et platvormitöö direktiivi ülevõtmisel säiliks tasakaal töötajate kaitse ja töötamise paindlikkuse vahel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900"/>
              <a:buChar char="▪"/>
            </a:pPr>
            <a:r>
              <a:rPr lang="et-EE" sz="1900" noProof="0" dirty="0">
                <a:latin typeface="Aptos" panose="020B0004020202020204" pitchFamily="34" charset="0"/>
              </a:rPr>
              <a:t>Seisame võimalikult bürokraatiavaba palkade läbipaistvuse direktiivi ülevõtmise eest</a:t>
            </a:r>
          </a:p>
          <a:p>
            <a:pPr marL="342900">
              <a:lnSpc>
                <a:spcPct val="115000"/>
              </a:lnSpc>
              <a:spcBef>
                <a:spcPts val="600"/>
              </a:spcBef>
              <a:buSzPts val="1900"/>
              <a:buChar char="▪"/>
            </a:pPr>
            <a:r>
              <a:rPr lang="et-EE" sz="1900" noProof="0" dirty="0">
                <a:latin typeface="Aptos"/>
              </a:rPr>
              <a:t>Seisame töötervishoiu -ja ohutuse regulatsioonides halduskoormuse vähendamise eest,</a:t>
            </a:r>
            <a:r>
              <a:rPr lang="en-US" sz="1900" noProof="0" dirty="0">
                <a:latin typeface="Aptos"/>
              </a:rPr>
              <a:t> </a:t>
            </a:r>
            <a:r>
              <a:rPr lang="et-EE" sz="1900" noProof="0" dirty="0">
                <a:latin typeface="Aptos"/>
              </a:rPr>
              <a:t>sh tööandja poolt töötaja joobe tuvastamise seadustamine</a:t>
            </a:r>
          </a:p>
        </p:txBody>
      </p:sp>
    </p:spTree>
    <p:extLst>
      <p:ext uri="{BB962C8B-B14F-4D97-AF65-F5344CB8AC3E}">
        <p14:creationId xmlns:p14="http://schemas.microsoft.com/office/powerpoint/2010/main" val="1420889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C384D1D0283BA4889474973352D8FF9" ma:contentTypeVersion="24" ma:contentTypeDescription="Loo uus dokument" ma:contentTypeScope="" ma:versionID="5092dcb06a8df63a202c701fc34193cc">
  <xsd:schema xmlns:xsd="http://www.w3.org/2001/XMLSchema" xmlns:xs="http://www.w3.org/2001/XMLSchema" xmlns:p="http://schemas.microsoft.com/office/2006/metadata/properties" xmlns:ns1="http://schemas.microsoft.com/sharepoint/v3" xmlns:ns2="21e17dc6-8502-4e66-9877-6f49fe501cf1" xmlns:ns3="2804d49e-53a8-4e34-af20-0f1c01098a70" targetNamespace="http://schemas.microsoft.com/office/2006/metadata/properties" ma:root="true" ma:fieldsID="59545fda3e7054598aaf686a1a166f0a" ns1:_="" ns2:_="" ns3:_="">
    <xsd:import namespace="http://schemas.microsoft.com/sharepoint/v3"/>
    <xsd:import namespace="21e17dc6-8502-4e66-9877-6f49fe501cf1"/>
    <xsd:import namespace="2804d49e-53a8-4e34-af20-0f1c01098a70"/>
    <xsd:element name="properties">
      <xsd:complexType>
        <xsd:sequence>
          <xsd:element name="documentManagement">
            <xsd:complexType>
              <xsd:all>
                <xsd:element ref="ns2:Dokumendit_x00fc__x00fc_p" minOccurs="0"/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Ühtse nõuetele vastavuse poliitika atribuudid" ma:description="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Ühtse nõuetele vastavuse poliitika kasutajaliidesetoiming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17dc6-8502-4e66-9877-6f49fe501cf1" elementFormDefault="qualified">
    <xsd:import namespace="http://schemas.microsoft.com/office/2006/documentManagement/types"/>
    <xsd:import namespace="http://schemas.microsoft.com/office/infopath/2007/PartnerControls"/>
    <xsd:element name="Dokumendit_x00fc__x00fc_p" ma:index="8" nillable="true" ma:displayName="Dokumenditüüp" ma:format="Dropdown" ma:internalName="Dokumendit_x00fc__x00fc_p">
      <xsd:simpleType>
        <xsd:restriction base="dms:Choice">
          <xsd:enumeration value="Investeeringute ja ekspordi edendamine"/>
          <xsd:enumeration value="Üldine majanduspoliitika"/>
          <xsd:enumeration value="Innovatsioon"/>
          <xsd:enumeration value="Teadus- ja arendustegevus"/>
          <xsd:enumeration value="Tööstuspoliitika"/>
          <xsd:enumeration value="Ressursipoliitika"/>
          <xsd:enumeration value="Riigihanked"/>
          <xsd:enumeration value="Riigireform"/>
          <xsd:enumeration value="Parema juhtimise edendamine"/>
          <xsd:enumeration value="Maksupoliitika"/>
          <xsd:enumeration value="Tööõigus"/>
          <xsd:enumeration value="Töötuskindlustus"/>
          <xsd:enumeration value="Sotsiaalkindlustus"/>
          <xsd:enumeration value="Tööohutus- ja tervishoid, TÕKS"/>
          <xsd:enumeration value="Kollektiivsed töösuhted"/>
          <xsd:enumeration value="Ravikindlustus"/>
          <xsd:enumeration value="Välistööjõud ja talendipoliitika"/>
          <xsd:enumeration value="Pensionid"/>
          <xsd:enumeration value="Töövõimereform"/>
          <xsd:enumeration value="Kutseharidus"/>
          <xsd:enumeration value="Kõrgharidus ja teadus"/>
          <xsd:enumeration value="Elukestev õpe"/>
          <xsd:enumeration value="Täiskasvanuharidus"/>
          <xsd:enumeration value="Õpipoisiõpe"/>
          <xsd:enumeration value="Praktika"/>
          <xsd:enumeration value="Õppekavad"/>
          <xsd:enumeration value="Ettevõtlusõpe"/>
        </xsd:restriction>
      </xsd:simple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MediaService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Pildisildid" ma:readOnly="false" ma:fieldId="{5cf76f15-5ced-4ddc-b409-7134ff3c332f}" ma:taxonomyMulti="true" ma:sspId="a31618b2-f0da-4a3a-ab1a-277a7eac0f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04d49e-53a8-4e34-af20-0f1c01098a70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Vihjeräsi jagamine" ma:internalName="SharingHintHash" ma:readOnly="true">
      <xsd:simpleType>
        <xsd:restriction base="dms:Text"/>
      </xsd:simpleType>
    </xsd:element>
    <xsd:element name="LastSharedByUser" ma:index="12" nillable="true" ma:displayName="Viimane jagaja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Viimase jagamise aeg" ma:description="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b74f366c-e2e4-4407-b8e5-5196e9bfaddc}" ma:internalName="TaxCatchAll" ma:showField="CatchAllData" ma:web="2804d49e-53a8-4e34-af20-0f1c01098a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Dokumendit_x00fc__x00fc_p xmlns="21e17dc6-8502-4e66-9877-6f49fe501cf1" xsi:nil="true"/>
    <TaxCatchAll xmlns="2804d49e-53a8-4e34-af20-0f1c01098a70" xsi:nil="true"/>
    <_ip_UnifiedCompliancePolicyProperties xmlns="http://schemas.microsoft.com/sharepoint/v3" xsi:nil="true"/>
    <lcf76f155ced4ddcb4097134ff3c332f xmlns="21e17dc6-8502-4e66-9877-6f49fe501cf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A05102-3F30-4B56-BB5D-D441346A39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5F40D2-C759-432C-9EC6-19EE0406A41A}">
  <ds:schemaRefs>
    <ds:schemaRef ds:uri="21e17dc6-8502-4e66-9877-6f49fe501cf1"/>
    <ds:schemaRef ds:uri="2804d49e-53a8-4e34-af20-0f1c01098a7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CF2DACF-395F-41CA-A749-4C6BBD448DE8}">
  <ds:schemaRefs>
    <ds:schemaRef ds:uri="21e17dc6-8502-4e66-9877-6f49fe501cf1"/>
    <ds:schemaRef ds:uri="2804d49e-53a8-4e34-af20-0f1c01098a7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1096</Words>
  <Application>Microsoft Office PowerPoint</Application>
  <PresentationFormat>Laiekraan</PresentationFormat>
  <Paragraphs>112</Paragraphs>
  <Slides>16</Slides>
  <Notes>14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16</vt:i4>
      </vt:variant>
    </vt:vector>
  </HeadingPairs>
  <TitlesOfParts>
    <vt:vector size="21" baseType="lpstr">
      <vt:lpstr>Noto Sans Symbols</vt:lpstr>
      <vt:lpstr>Aptos</vt:lpstr>
      <vt:lpstr>Arial</vt:lpstr>
      <vt:lpstr>Arial,Sans-Serif</vt:lpstr>
      <vt:lpstr>Office'i kujundus</vt:lpstr>
      <vt:lpstr>Kuidas juhime Eesti majanduse kõrgliigasse? Hando Sutter, Eesti Tööandjate Keskliidu tegevjuht </vt:lpstr>
      <vt:lpstr>PowerPointi esitlus</vt:lpstr>
      <vt:lpstr>Mis teeb tööandjatele muret?</vt:lpstr>
      <vt:lpstr>Valitsussektori kulud kasvasid  10 aastaga 1,5x kiiremini kui majandus </vt:lpstr>
      <vt:lpstr>Eesti jääb tootlikkuses Euroopast maha</vt:lpstr>
      <vt:lpstr>Eesti vs Leedu: tootlikkus vs tööjõukulu</vt:lpstr>
      <vt:lpstr>2026: liidu 7 fookusteemat</vt:lpstr>
      <vt:lpstr>1. Seisame konkurentsivõimelise maksukeskkonna ja  õhukese, piiratud bürokraatiaga riigi eest</vt:lpstr>
      <vt:lpstr>2. Panustame vajalike oskustega inimeste tööturule  jõudmisse</vt:lpstr>
      <vt:lpstr>3. Seisame selle eest, et üleminek puhtale majandusele toimub realistlike eesmärkide alusel ning ettevõtete konkurentsivõimet toetavalt</vt:lpstr>
      <vt:lpstr>4. Toetame ettevõtete lisandväärtuse kasvu</vt:lpstr>
      <vt:lpstr>5. Seisame efektiivse tervishoiusüsteemi ning inimeste  tervelt elatud aastate kasvu eest</vt:lpstr>
      <vt:lpstr>6. Arendame rahvusvahelist koostööd liikmete huvide  eest seismiseks</vt:lpstr>
      <vt:lpstr>7. Jagame juhtimise parimaid praktikaid ning seisame  ettevõtluse hea maine eest</vt:lpstr>
      <vt:lpstr>PowerPointi esitlus</vt:lpstr>
      <vt:lpstr> Viime Eesti  majanduse kõrgliigasse!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Evelyn Parv</dc:creator>
  <cp:lastModifiedBy>Rivo Sarapik</cp:lastModifiedBy>
  <cp:revision>51</cp:revision>
  <dcterms:created xsi:type="dcterms:W3CDTF">2023-05-12T07:05:54Z</dcterms:created>
  <dcterms:modified xsi:type="dcterms:W3CDTF">2026-03-16T14:50:14Z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0x0101001C384D1D0283BA4889474973352D8FF9</vt:lpwstr>
  </property>
  <property fmtid="{D5CDD505-2E9C-101B-9397-08002B2CF9AE}" pid="3" name="MediaServiceImageTags">
    <vt:lpwstr/>
  </property>
</Properties>
</file>